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  <p:sldMasterId id="2147483668" r:id="rId3"/>
  </p:sldMasterIdLst>
  <p:notesMasterIdLst>
    <p:notesMasterId r:id="rId98"/>
  </p:notesMasterIdLst>
  <p:sldIdLst>
    <p:sldId id="269" r:id="rId4"/>
    <p:sldId id="257" r:id="rId5"/>
    <p:sldId id="265" r:id="rId6"/>
    <p:sldId id="273" r:id="rId7"/>
    <p:sldId id="278" r:id="rId8"/>
    <p:sldId id="280" r:id="rId9"/>
    <p:sldId id="295" r:id="rId10"/>
    <p:sldId id="296" r:id="rId11"/>
    <p:sldId id="282" r:id="rId12"/>
    <p:sldId id="283" r:id="rId13"/>
    <p:sldId id="284" r:id="rId14"/>
    <p:sldId id="285" r:id="rId15"/>
    <p:sldId id="297" r:id="rId16"/>
    <p:sldId id="286" r:id="rId17"/>
    <p:sldId id="298" r:id="rId18"/>
    <p:sldId id="288" r:id="rId19"/>
    <p:sldId id="299" r:id="rId20"/>
    <p:sldId id="292" r:id="rId21"/>
    <p:sldId id="293" r:id="rId22"/>
    <p:sldId id="274" r:id="rId23"/>
    <p:sldId id="272" r:id="rId24"/>
    <p:sldId id="275" r:id="rId25"/>
    <p:sldId id="301" r:id="rId26"/>
    <p:sldId id="302" r:id="rId27"/>
    <p:sldId id="303" r:id="rId28"/>
    <p:sldId id="277" r:id="rId29"/>
    <p:sldId id="276" r:id="rId30"/>
    <p:sldId id="317" r:id="rId31"/>
    <p:sldId id="305" r:id="rId32"/>
    <p:sldId id="306" r:id="rId33"/>
    <p:sldId id="314" r:id="rId34"/>
    <p:sldId id="315" r:id="rId35"/>
    <p:sldId id="318" r:id="rId36"/>
    <p:sldId id="316" r:id="rId37"/>
    <p:sldId id="319" r:id="rId38"/>
    <p:sldId id="308" r:id="rId39"/>
    <p:sldId id="320" r:id="rId40"/>
    <p:sldId id="321" r:id="rId41"/>
    <p:sldId id="366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09" r:id="rId51"/>
    <p:sldId id="310" r:id="rId52"/>
    <p:sldId id="311" r:id="rId53"/>
    <p:sldId id="312" r:id="rId54"/>
    <p:sldId id="322" r:id="rId55"/>
    <p:sldId id="323" r:id="rId56"/>
    <p:sldId id="324" r:id="rId57"/>
    <p:sldId id="326" r:id="rId58"/>
    <p:sldId id="331" r:id="rId59"/>
    <p:sldId id="329" r:id="rId60"/>
    <p:sldId id="332" r:id="rId61"/>
    <p:sldId id="330" r:id="rId62"/>
    <p:sldId id="327" r:id="rId63"/>
    <p:sldId id="325" r:id="rId64"/>
    <p:sldId id="328" r:id="rId65"/>
    <p:sldId id="270" r:id="rId66"/>
    <p:sldId id="345" r:id="rId67"/>
    <p:sldId id="346" r:id="rId68"/>
    <p:sldId id="347" r:id="rId69"/>
    <p:sldId id="348" r:id="rId70"/>
    <p:sldId id="354" r:id="rId71"/>
    <p:sldId id="355" r:id="rId72"/>
    <p:sldId id="356" r:id="rId73"/>
    <p:sldId id="357" r:id="rId74"/>
    <p:sldId id="349" r:id="rId75"/>
    <p:sldId id="350" r:id="rId76"/>
    <p:sldId id="351" r:id="rId77"/>
    <p:sldId id="352" r:id="rId78"/>
    <p:sldId id="353" r:id="rId79"/>
    <p:sldId id="367" r:id="rId80"/>
    <p:sldId id="368" r:id="rId81"/>
    <p:sldId id="369" r:id="rId82"/>
    <p:sldId id="370" r:id="rId83"/>
    <p:sldId id="371" r:id="rId84"/>
    <p:sldId id="343" r:id="rId85"/>
    <p:sldId id="341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2" r:id="rId94"/>
    <p:sldId id="340" r:id="rId95"/>
    <p:sldId id="344" r:id="rId96"/>
    <p:sldId id="372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8BFC6A-1047-4DA4-9D27-2664B2881DCE}">
          <p14:sldIdLst>
            <p14:sldId id="269"/>
            <p14:sldId id="257"/>
            <p14:sldId id="265"/>
          </p14:sldIdLst>
        </p14:section>
        <p14:section name="CSUPowerFlowPPT slides 4-19" id="{9D9864E0-4A50-4216-9D65-1152E71A508D}">
          <p14:sldIdLst>
            <p14:sldId id="273"/>
            <p14:sldId id="278"/>
            <p14:sldId id="280"/>
            <p14:sldId id="295"/>
            <p14:sldId id="296"/>
            <p14:sldId id="282"/>
            <p14:sldId id="283"/>
            <p14:sldId id="284"/>
            <p14:sldId id="285"/>
            <p14:sldId id="297"/>
            <p14:sldId id="286"/>
            <p14:sldId id="298"/>
            <p14:sldId id="288"/>
            <p14:sldId id="299"/>
            <p14:sldId id="292"/>
            <p14:sldId id="293"/>
            <p14:sldId id="274"/>
          </p14:sldIdLst>
        </p14:section>
        <p14:section name="Bergen and Vittal" id="{DB2D670E-4814-40E0-8A1A-82D9AAC6EA1B}">
          <p14:sldIdLst>
            <p14:sldId id="272"/>
            <p14:sldId id="275"/>
            <p14:sldId id="301"/>
            <p14:sldId id="302"/>
            <p14:sldId id="303"/>
            <p14:sldId id="277"/>
            <p14:sldId id="276"/>
            <p14:sldId id="317"/>
            <p14:sldId id="305"/>
            <p14:sldId id="306"/>
            <p14:sldId id="314"/>
            <p14:sldId id="315"/>
            <p14:sldId id="318"/>
            <p14:sldId id="316"/>
            <p14:sldId id="319"/>
            <p14:sldId id="308"/>
            <p14:sldId id="320"/>
            <p14:sldId id="321"/>
            <p14:sldId id="366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09"/>
            <p14:sldId id="310"/>
            <p14:sldId id="311"/>
            <p14:sldId id="312"/>
            <p14:sldId id="322"/>
            <p14:sldId id="323"/>
            <p14:sldId id="324"/>
            <p14:sldId id="326"/>
            <p14:sldId id="331"/>
            <p14:sldId id="329"/>
            <p14:sldId id="332"/>
            <p14:sldId id="330"/>
            <p14:sldId id="327"/>
            <p14:sldId id="325"/>
            <p14:sldId id="328"/>
            <p14:sldId id="270"/>
            <p14:sldId id="345"/>
            <p14:sldId id="346"/>
            <p14:sldId id="347"/>
            <p14:sldId id="348"/>
            <p14:sldId id="354"/>
            <p14:sldId id="355"/>
            <p14:sldId id="356"/>
            <p14:sldId id="357"/>
            <p14:sldId id="349"/>
            <p14:sldId id="350"/>
            <p14:sldId id="351"/>
            <p14:sldId id="352"/>
            <p14:sldId id="353"/>
            <p14:sldId id="367"/>
            <p14:sldId id="368"/>
            <p14:sldId id="369"/>
            <p14:sldId id="370"/>
            <p14:sldId id="371"/>
            <p14:sldId id="343"/>
            <p14:sldId id="341"/>
            <p14:sldId id="333"/>
            <p14:sldId id="334"/>
            <p14:sldId id="335"/>
            <p14:sldId id="336"/>
            <p14:sldId id="337"/>
            <p14:sldId id="338"/>
            <p14:sldId id="339"/>
            <p14:sldId id="342"/>
            <p14:sldId id="340"/>
            <p14:sldId id="344"/>
            <p14:sldId id="372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3x781" initials="d" lastIdx="3" clrIdx="0"/>
  <p:cmAuthor id="1" name="Janelle Hammerstrom" initials="JLH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52" autoAdjust="0"/>
    <p:restoredTop sz="94660"/>
  </p:normalViewPr>
  <p:slideViewPr>
    <p:cSldViewPr>
      <p:cViewPr varScale="1">
        <p:scale>
          <a:sx n="69" d="100"/>
          <a:sy n="69" d="100"/>
        </p:scale>
        <p:origin x="-39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4906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11/17/2011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6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7394A-13A0-45FB-967F-FB72B37F6B01}" type="datetime1">
              <a:rPr lang="en-US" smtClean="0"/>
              <a:t>11/17/2011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1A358D-6541-4B98-80BC-818AEE0B9674}" type="datetime1">
              <a:rPr lang="en-US" smtClean="0">
                <a:solidFill>
                  <a:srgbClr val="000000"/>
                </a:solidFill>
              </a:rPr>
              <a:t>11/17/2011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B41AA8-9B11-4BA0-AD11-BCB694DBE91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71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0BC455-A5ED-4881-B026-997422F901C5}" type="datetime1">
              <a:rPr lang="en-US" smtClean="0">
                <a:solidFill>
                  <a:srgbClr val="000000"/>
                </a:solidFill>
              </a:rPr>
              <a:t>11/17/2011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161F07-7E29-4403-89B7-C58E8967FB5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354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81C6C0-A788-4F69-9BF6-88C82CF7908C}" type="datetime1">
              <a:rPr lang="en-US" smtClean="0">
                <a:solidFill>
                  <a:srgbClr val="000000"/>
                </a:solidFill>
              </a:rPr>
              <a:t>11/17/2011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D95B82-E462-4C0F-B2A5-00142167279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628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52A3C1-AEBE-4D85-8BC4-0B60C8FEEFC8}" type="datetime1">
              <a:rPr lang="en-US" smtClean="0">
                <a:solidFill>
                  <a:srgbClr val="000000"/>
                </a:solidFill>
              </a:rPr>
              <a:t>11/17/2011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FF2AD4-BF72-49AE-BDB2-4EA763B6587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53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1B0D2D-045B-4DCE-B374-453F18BD17AD}" type="datetime1">
              <a:rPr lang="en-US" smtClean="0">
                <a:solidFill>
                  <a:srgbClr val="000000"/>
                </a:solidFill>
              </a:rPr>
              <a:t>11/17/2011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543CAF-9317-4A4B-B38E-4BC6B1188E7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903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81E692-1CC1-4AD1-A634-135DE8A81947}" type="datetime1">
              <a:rPr lang="en-US" smtClean="0">
                <a:solidFill>
                  <a:srgbClr val="000000"/>
                </a:solidFill>
              </a:rPr>
              <a:t>11/17/2011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FBD5C8-A509-4FE6-87AC-1E6740EB31B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208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E81FB5-91EC-4368-A751-A0F67BA4CEA2}" type="datetime1">
              <a:rPr lang="en-US" smtClean="0">
                <a:solidFill>
                  <a:srgbClr val="000000"/>
                </a:solidFill>
              </a:rPr>
              <a:t>11/17/2011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FBBAEE-612A-49EF-A980-1552B8FF138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096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D774D2-EF7E-4C44-9F66-E34F34653A81}" type="datetime1">
              <a:rPr lang="en-US" smtClean="0">
                <a:solidFill>
                  <a:srgbClr val="000000"/>
                </a:solidFill>
              </a:rPr>
              <a:t>11/17/2011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4FA0F3-553C-48AA-A15B-435CC441406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403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4B36F4-3A7F-4EFD-B718-8CDE7937496B}" type="datetime1">
              <a:rPr lang="en-US" smtClean="0">
                <a:solidFill>
                  <a:srgbClr val="000000"/>
                </a:solidFill>
              </a:rPr>
              <a:t>11/17/2011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CDAEF8-11AC-43DA-8F83-555068683CF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276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B65692-5048-4B5F-A5FA-63EB916EEA56}" type="datetime1">
              <a:rPr lang="en-US" smtClean="0">
                <a:solidFill>
                  <a:srgbClr val="000000"/>
                </a:solidFill>
              </a:rPr>
              <a:t>11/17/2011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B3D174-88CF-49B6-BCB6-35E373D48B9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000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4E81-B056-46CF-8D62-5D03DFE8DFBD}" type="datetime1">
              <a:rPr lang="en-US" smtClean="0"/>
              <a:t>11/17/2011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EEE20A-B383-4997-A5FF-0BA8237589BF}" type="datetime1">
              <a:rPr lang="en-US" smtClean="0">
                <a:solidFill>
                  <a:srgbClr val="000000"/>
                </a:solidFill>
              </a:rPr>
              <a:t>11/17/2011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7FE386-2355-4F27-AB7B-0A5A21D1E35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092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F78458-C595-409A-B8CA-F06D190A0FD4}" type="datetime1">
              <a:rPr lang="en-US" smtClean="0">
                <a:solidFill>
                  <a:srgbClr val="000000"/>
                </a:solidFill>
              </a:rPr>
              <a:t>11/17/2011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31B97E-F100-46F9-842B-15942F1A2F2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085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DF6E63-B56E-4CD6-90C7-6E3066BE51C6}" type="datetime1">
              <a:rPr lang="en-US" smtClean="0">
                <a:solidFill>
                  <a:srgbClr val="000000"/>
                </a:solidFill>
              </a:rPr>
              <a:t>11/17/2011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0DC5F8-1B17-45D2-86CB-1F6463ACEC8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131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7CEF10-547C-4DBA-9AA1-2939B4B9707B}" type="datetime1">
              <a:rPr lang="en-US" smtClean="0">
                <a:solidFill>
                  <a:srgbClr val="000000"/>
                </a:solidFill>
              </a:rPr>
              <a:t>11/17/2011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5B7E59-6772-488F-808E-3EADF0DC7CD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4435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40C578-FD73-4651-B9BE-4F7C29E52D5B}" type="datetime1">
              <a:rPr lang="en-US" smtClean="0">
                <a:solidFill>
                  <a:srgbClr val="000000"/>
                </a:solidFill>
              </a:rPr>
              <a:t>11/17/2011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D8A156-7E7B-4ADD-B438-3FFBD138C91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4823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BEC33A-521C-47A6-888A-A3D15F0D2EDE}" type="datetime1">
              <a:rPr lang="en-US" smtClean="0">
                <a:solidFill>
                  <a:srgbClr val="000000"/>
                </a:solidFill>
              </a:rPr>
              <a:t>11/17/2011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DCF220-14BF-4C41-BD32-B75E4A8A4EA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576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05C6E2-0AB1-4DEF-ABC9-80D562688008}" type="datetime1">
              <a:rPr lang="en-US" smtClean="0">
                <a:solidFill>
                  <a:srgbClr val="000000"/>
                </a:solidFill>
              </a:rPr>
              <a:t>11/17/2011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37CB36-6E04-4B37-A36D-0EC1321413B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558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01F040-EB20-4728-95A8-50E248282F78}" type="datetime1">
              <a:rPr lang="en-US" smtClean="0">
                <a:solidFill>
                  <a:srgbClr val="000000"/>
                </a:solidFill>
              </a:rPr>
              <a:t>11/17/2011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E2E00E-A37F-4738-8BDF-6510CAF7CAD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6580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543ACF-B146-416C-86F6-7ED7EBB5EE84}" type="datetime1">
              <a:rPr lang="en-US" smtClean="0">
                <a:solidFill>
                  <a:srgbClr val="000000"/>
                </a:solidFill>
              </a:rPr>
              <a:t>11/17/2011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2C69AD-AD84-457E-9D6B-2799A09C183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317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2ECD-2BA5-49F2-98F9-DF9A118D90FB}" type="datetime1">
              <a:rPr lang="en-US" smtClean="0"/>
              <a:t>11/17/2011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FBCF1-CDC8-41B1-AA0E-2D1A40D1BAB5}" type="datetime1">
              <a:rPr lang="en-US" smtClean="0"/>
              <a:t>11/17/2011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913C-8F18-48E7-8ADC-147DBC04F0BE}" type="datetime1">
              <a:rPr lang="en-US" smtClean="0"/>
              <a:t>11/17/2011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1DE1-5107-4FD2-B10C-36D35622AC71}" type="datetime1">
              <a:rPr lang="en-US" smtClean="0"/>
              <a:t>11/17/2011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4583FC-3B0B-4857-9B23-41929DBC6ABA}" type="datetime1">
              <a:rPr lang="en-US" smtClean="0">
                <a:solidFill>
                  <a:srgbClr val="000000"/>
                </a:solidFill>
              </a:rPr>
              <a:t>11/17/2011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374F4C-6F3E-484F-A934-9CF2ACF3304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65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AF86B5-871F-4EB4-975C-1771BFCD728B}" type="datetime1">
              <a:rPr lang="en-US" smtClean="0">
                <a:solidFill>
                  <a:srgbClr val="000000"/>
                </a:solidFill>
              </a:rPr>
              <a:t>11/17/2011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CDC7DC-E0FA-4EB4-B790-BEAD057346F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311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C51BDD-BB76-469D-9534-1AD677471386}" type="datetime1">
              <a:rPr lang="en-US" smtClean="0">
                <a:solidFill>
                  <a:srgbClr val="000000"/>
                </a:solidFill>
              </a:rPr>
              <a:t>11/17/2011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DE0CF3-8E52-4E64-A9A0-3FEF559DE30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09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65B578-23AF-45ED-B643-45831F5DF1CF}" type="datetime1">
              <a:rPr lang="en-US" smtClean="0"/>
              <a:t>11/17/2011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4C46B0F-A664-4A68-A593-793B50F10587}" type="datetime1">
              <a:rPr lang="en-US" smtClean="0">
                <a:solidFill>
                  <a:srgbClr val="000000"/>
                </a:solidFill>
              </a:rPr>
              <a:t>11/17/2011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8AFC6F6-4119-45BE-AE15-6F086808A2D2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612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03ABF08-4233-4A83-8FB4-4AA53F28A19E}" type="datetime1">
              <a:rPr lang="en-US" smtClean="0">
                <a:solidFill>
                  <a:srgbClr val="000000"/>
                </a:solidFill>
              </a:rPr>
              <a:t>11/17/2011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904DB4-3A00-4D7F-BF53-912995F3F805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576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10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7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w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Substation and Distribution Automation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</a:t>
            </a:r>
            <a:r>
              <a:rPr lang="en-US" smtClean="0"/>
              <a:t>: </a:t>
            </a:r>
            <a:r>
              <a:rPr lang="en-US"/>
              <a:t>Distribution level power </a:t>
            </a:r>
            <a:r>
              <a:rPr lang="en-US" smtClean="0"/>
              <a:t>flow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5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-60121" y="2590800"/>
            <a:ext cx="54102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Each off-diagonal term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I, 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1,2,3,4) is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mutual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transfer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between nodes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and equals the negative of the sum of all admittances connected directly between these nodes.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Further,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ki</a:t>
            </a:r>
            <a:endParaRPr lang="en-US" sz="2400" i="1" baseline="-25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3" y="2925494"/>
            <a:ext cx="3551237" cy="311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13716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Each admittance </a:t>
            </a:r>
            <a:r>
              <a:rPr lang="en-US" sz="24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ii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= 1,2,3,4) is called the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self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(or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driving point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) of node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and equals the algebraic sum of all the admittances terminating on the node.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0" y="-2796"/>
            <a:ext cx="9143999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69163" y="6248400"/>
            <a:ext cx="2789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4 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13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4419600" y="1069939"/>
            <a:ext cx="450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-20972" y="181991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From index notation, Eq. (8) can be written in compact form as: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6466661" y="2514600"/>
            <a:ext cx="5437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(9)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27962" y="3272135"/>
            <a:ext cx="9116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or, in matrix form: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6388973" y="3657600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(10)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0" y="4241899"/>
            <a:ext cx="9143999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		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denotes the matrix of bus admittance and is known as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bus admittance matrix.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dimension of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matrix is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where n is the number of buses. 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number of nodes are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+ 1 including the ground (reference)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57200" y="675221"/>
                <a:ext cx="3719030" cy="1156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75221"/>
                <a:ext cx="3719030" cy="11561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845978" y="2209800"/>
                <a:ext cx="4021422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latin typeface="Cambria Math"/>
                        </a:rPr>
                        <m:t>  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=1,2,…,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78" y="2209800"/>
                <a:ext cx="4021422" cy="110055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828800" y="3657600"/>
                <a:ext cx="24200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657600"/>
                <a:ext cx="242002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/>
          <p:cNvSpPr txBox="1">
            <a:spLocks/>
          </p:cNvSpPr>
          <p:nvPr/>
        </p:nvSpPr>
        <p:spPr bwMode="auto">
          <a:xfrm>
            <a:off x="27962" y="-2796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11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57950"/>
            <a:ext cx="2895600" cy="47625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5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50" grpId="0"/>
      <p:bldP spid="6151" grpId="0"/>
      <p:bldP spid="6153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227012" y="1062335"/>
            <a:ext cx="28961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u="sng" dirty="0" smtClean="0">
                <a:solidFill>
                  <a:srgbClr val="000000"/>
                </a:solidFill>
                <a:latin typeface="Times New Roman" pitchFamily="18" charset="0"/>
              </a:rPr>
              <a:t>Load Flow Problem: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0" y="1759803"/>
            <a:ext cx="914399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complex power injected by the source into the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err="1" smtClean="0">
                <a:solidFill>
                  <a:srgbClr val="000000"/>
                </a:solidFill>
                <a:latin typeface="Times New Roman" pitchFamily="18" charset="0"/>
              </a:rPr>
              <a:t>th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bus of a power system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1" name="Text Box 7"/>
              <p:cNvSpPr txBox="1">
                <a:spLocks noChangeArrowheads="1"/>
              </p:cNvSpPr>
              <p:nvPr/>
            </p:nvSpPr>
            <p:spPr bwMode="auto">
              <a:xfrm>
                <a:off x="0" y="3588603"/>
                <a:ext cx="914400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	where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is the voltage at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th bus with respect to ground and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the source current injected into the bus.</a:t>
                </a:r>
              </a:p>
            </p:txBody>
          </p:sp>
        </mc:Choice>
        <mc:Fallback xmlns="">
          <p:sp>
            <p:nvSpPr>
              <p:cNvPr id="16391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588603"/>
                <a:ext cx="9144000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1000" t="-5882" b="-16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391400" y="2738735"/>
            <a:ext cx="6862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(11)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0" y="4971871"/>
            <a:ext cx="9144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load flow problem is handled more conveniently by use of 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rather than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30000" dirty="0" smtClean="0">
                <a:solidFill>
                  <a:srgbClr val="000000"/>
                </a:solidFill>
                <a:latin typeface="Times New Roman" pitchFamily="18" charset="0"/>
              </a:rPr>
              <a:t>*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27962" y="-2796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025138" y="2784542"/>
                <a:ext cx="4918462" cy="4920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  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=1,2,3,…,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38" y="2784542"/>
                <a:ext cx="4918462" cy="492058"/>
              </a:xfrm>
              <a:prstGeom prst="rect">
                <a:avLst/>
              </a:prstGeom>
              <a:blipFill rotWithShape="1">
                <a:blip r:embed="rId3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12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566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5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62" y="1290935"/>
            <a:ext cx="9116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Therefore, taking the complex conjugate of Eq.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(11) gives:</a:t>
            </a:r>
            <a:endParaRPr lang="en-US" sz="2400" dirty="0"/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7016206" y="2205335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12"/>
              <p:cNvSpPr txBox="1">
                <a:spLocks noChangeArrowheads="1"/>
              </p:cNvSpPr>
              <p:nvPr/>
            </p:nvSpPr>
            <p:spPr bwMode="auto">
              <a:xfrm>
                <a:off x="27961" y="4338935"/>
                <a:ext cx="9116037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from Eq. (9) to get:</a:t>
                </a:r>
              </a:p>
            </p:txBody>
          </p:sp>
        </mc:Choice>
        <mc:Fallback xmlns="">
          <p:sp>
            <p:nvSpPr>
              <p:cNvPr id="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961" y="4338935"/>
                <a:ext cx="9116037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936" t="-128947" b="-19605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998573" y="5329535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(13)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27962" y="-2796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38200" y="2184418"/>
                <a:ext cx="4271490" cy="4920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  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=1,2,3,…,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4418"/>
                <a:ext cx="4271490" cy="492058"/>
              </a:xfrm>
              <a:prstGeom prst="rect">
                <a:avLst/>
              </a:prstGeom>
              <a:blipFill rotWithShape="1">
                <a:blip r:embed="rId3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62000" y="5077157"/>
                <a:ext cx="5363071" cy="1095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latin typeface="Cambria Math"/>
                        </a:rPr>
                        <m:t>  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=1,2,3,…,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5077157"/>
                <a:ext cx="5363071" cy="10950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2133600" cy="476250"/>
          </a:xfrm>
        </p:spPr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13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28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7963" y="1143000"/>
            <a:ext cx="9116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Equating real and imaginary parts:</a:t>
            </a:r>
          </a:p>
        </p:txBody>
      </p:sp>
      <p:graphicFrame>
        <p:nvGraphicFramePr>
          <p:cNvPr id="17418" name="Object 10"/>
          <p:cNvGraphicFramePr>
            <a:graphicFrameLocks noChangeAspect="1"/>
          </p:cNvGraphicFramePr>
          <p:nvPr/>
        </p:nvGraphicFramePr>
        <p:xfrm>
          <a:off x="2616200" y="2247900"/>
          <a:ext cx="914400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2" name="Equation" r:id="rId3" imgW="914400" imgH="235080" progId="Equation.DSMT4">
                  <p:embed/>
                </p:oleObj>
              </mc:Choice>
              <mc:Fallback>
                <p:oleObj name="Equation" r:id="rId3" imgW="914400" imgH="235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2247900"/>
                        <a:ext cx="914400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27963" y="4800600"/>
            <a:ext cx="90398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In polar form: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27963" y="0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71600" y="1905000"/>
                <a:ext cx="4488858" cy="1095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real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power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) =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Re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905000"/>
                <a:ext cx="4488858" cy="109504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8025858" y="2362200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265700" y="3505200"/>
                <a:ext cx="5592300" cy="1095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reactive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power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) =</m:t>
                      </m:r>
                      <m:r>
                        <a:rPr lang="en-US" sz="2400" i="1">
                          <a:latin typeface="Cambria Math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Im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700" y="3505200"/>
                <a:ext cx="5592300" cy="10950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8039840" y="3821888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334000"/>
                <a:ext cx="9144000" cy="1234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400" i="1" dirty="0" smtClean="0"/>
              </a:p>
              <a:p>
                <a:endParaRPr lang="en-US" sz="2400" i="1" dirty="0" smtClean="0"/>
              </a:p>
              <a:p>
                <a:r>
                  <a:rPr lang="en-US" sz="24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𝑖𝑘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0"/>
                <a:ext cx="9144000" cy="123405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077200" y="5634335"/>
            <a:ext cx="798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(16)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14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393942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24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4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/>
        </p:nvSpPr>
        <p:spPr bwMode="auto">
          <a:xfrm>
            <a:off x="0" y="137160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Real and reactive powers can now be expressed as:</a:t>
            </a:r>
          </a:p>
        </p:txBody>
      </p:sp>
      <p:sp>
        <p:nvSpPr>
          <p:cNvPr id="5" name="Text Box 29"/>
          <p:cNvSpPr txBox="1">
            <a:spLocks noChangeArrowheads="1"/>
          </p:cNvSpPr>
          <p:nvPr/>
        </p:nvSpPr>
        <p:spPr bwMode="auto">
          <a:xfrm>
            <a:off x="8371661" y="3226410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(17)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27963" y="0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0" y="2362200"/>
                <a:ext cx="9144000" cy="10950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real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power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) 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4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2200"/>
                <a:ext cx="9144000" cy="109504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8331519" y="5274885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-20854" y="4495800"/>
                <a:ext cx="9144000" cy="1350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200">
                          <a:latin typeface="Times New Roman" pitchFamily="18" charset="0"/>
                          <a:cs typeface="Times New Roman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200">
                          <a:latin typeface="Times New Roman" pitchFamily="18" charset="0"/>
                          <a:cs typeface="Times New Roman" pitchFamily="18" charset="0"/>
                        </a:rPr>
                        <m:t>reactive</m:t>
                      </m:r>
                      <m:r>
                        <m:rPr>
                          <m:nor/>
                        </m:rPr>
                        <a:rPr lang="en-US" sz="2200">
                          <a:latin typeface="Times New Roman" pitchFamily="18" charset="0"/>
                          <a:cs typeface="Times New Roman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>
                          <a:latin typeface="Times New Roman" pitchFamily="18" charset="0"/>
                          <a:cs typeface="Times New Roman" pitchFamily="18" charset="0"/>
                        </a:rPr>
                        <m:t>power</m:t>
                      </m:r>
                      <m:r>
                        <m:rPr>
                          <m:nor/>
                        </m:rPr>
                        <a:rPr lang="en-US" sz="2200">
                          <a:latin typeface="Times New Roman" pitchFamily="18" charset="0"/>
                          <a:cs typeface="Times New Roman" pitchFamily="18" charset="0"/>
                        </a:rPr>
                        <m:t>) =</m:t>
                      </m:r>
                      <m:r>
                        <a:rPr lang="en-US" sz="22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2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/>
                            </a:rPr>
                            <m:t>𝑘</m:t>
                          </m:r>
                          <m:r>
                            <a:rPr lang="en-US" sz="22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200" i="1"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2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200" i="1">
                              <a:latin typeface="Cambria Math"/>
                            </a:rPr>
                            <m:t>𝑖</m:t>
                          </m:r>
                          <m:r>
                            <a:rPr lang="en-US" sz="22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r>
                  <a:rPr lang="en-US" sz="2200" dirty="0">
                    <a:latin typeface="Times New Roman" pitchFamily="18" charset="0"/>
                    <a:cs typeface="Times New Roman" pitchFamily="18" charset="0"/>
                  </a:rPr>
                  <a:t/>
                </a:r>
                <a:br>
                  <a:rPr lang="en-US" sz="2200" dirty="0">
                    <a:latin typeface="Times New Roman" pitchFamily="18" charset="0"/>
                    <a:cs typeface="Times New Roman" pitchFamily="18" charset="0"/>
                  </a:rPr>
                </a:br>
                <a:endParaRPr lang="en-US" sz="2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854" y="4495800"/>
                <a:ext cx="9144000" cy="135005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20854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1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7691" y="2819400"/>
            <a:ext cx="9144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Equations (17) and (18) represent 2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power flow equations at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buses of a power system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real power flow equations 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reactive power flow equations).</a:t>
            </a:r>
            <a:endParaRPr lang="en-US" sz="24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7" name="Text Box 5"/>
              <p:cNvSpPr txBox="1">
                <a:spLocks noChangeArrowheads="1"/>
              </p:cNvSpPr>
              <p:nvPr/>
            </p:nvSpPr>
            <p:spPr bwMode="auto">
              <a:xfrm>
                <a:off x="11885" y="4410221"/>
                <a:ext cx="9132115" cy="8613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Each bus is characterized by four variables;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resulting in a total of 4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n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variables.</a:t>
                </a:r>
              </a:p>
            </p:txBody>
          </p:sp>
        </mc:Choice>
        <mc:Fallback xmlns="">
          <p:sp>
            <p:nvSpPr>
              <p:cNvPr id="1843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85" y="4410221"/>
                <a:ext cx="9132115" cy="861390"/>
              </a:xfrm>
              <a:prstGeom prst="rect">
                <a:avLst/>
              </a:prstGeom>
              <a:blipFill rotWithShape="1">
                <a:blip r:embed="rId3"/>
                <a:stretch>
                  <a:fillRect l="-935" t="-5634" b="-1478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0" y="5638800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Equations (17) and (18) can be solved for 2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variables if the remaining 2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variables are specified.</a:t>
            </a:r>
          </a:p>
        </p:txBody>
      </p:sp>
      <p:grpSp>
        <p:nvGrpSpPr>
          <p:cNvPr id="18454" name="Group 22"/>
          <p:cNvGrpSpPr>
            <a:grpSpLocks/>
          </p:cNvGrpSpPr>
          <p:nvPr/>
        </p:nvGrpSpPr>
        <p:grpSpPr bwMode="auto">
          <a:xfrm>
            <a:off x="700131" y="1152984"/>
            <a:ext cx="7427913" cy="1547812"/>
            <a:chOff x="576" y="2841"/>
            <a:chExt cx="4679" cy="975"/>
          </a:xfrm>
        </p:grpSpPr>
        <p:grpSp>
          <p:nvGrpSpPr>
            <p:cNvPr id="18455" name="Group 23"/>
            <p:cNvGrpSpPr>
              <a:grpSpLocks/>
            </p:cNvGrpSpPr>
            <p:nvPr/>
          </p:nvGrpSpPr>
          <p:grpSpPr bwMode="auto">
            <a:xfrm>
              <a:off x="614" y="2841"/>
              <a:ext cx="4641" cy="408"/>
              <a:chOff x="614" y="2841"/>
              <a:chExt cx="4641" cy="408"/>
            </a:xfrm>
          </p:grpSpPr>
          <p:grpSp>
            <p:nvGrpSpPr>
              <p:cNvPr id="18456" name="Group 24"/>
              <p:cNvGrpSpPr>
                <a:grpSpLocks/>
              </p:cNvGrpSpPr>
              <p:nvPr/>
            </p:nvGrpSpPr>
            <p:grpSpPr bwMode="auto">
              <a:xfrm>
                <a:off x="614" y="2841"/>
                <a:ext cx="3730" cy="408"/>
                <a:chOff x="614" y="2841"/>
                <a:chExt cx="3730" cy="408"/>
              </a:xfrm>
            </p:grpSpPr>
            <p:sp>
              <p:nvSpPr>
                <p:cNvPr id="18457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614" y="2924"/>
                  <a:ext cx="112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i="1" dirty="0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P</a:t>
                  </a:r>
                  <a:r>
                    <a:rPr lang="en-US" i="1" baseline="-25000" dirty="0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i</a:t>
                  </a:r>
                  <a:r>
                    <a:rPr lang="en-US" dirty="0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 (real power) = </a:t>
                  </a:r>
                </a:p>
              </p:txBody>
            </p:sp>
            <p:graphicFrame>
              <p:nvGraphicFramePr>
                <p:cNvPr id="18458" name="Object 26"/>
                <p:cNvGraphicFramePr>
                  <a:graphicFrameLocks noChangeAspect="1"/>
                </p:cNvGraphicFramePr>
                <p:nvPr/>
              </p:nvGraphicFramePr>
              <p:xfrm>
                <a:off x="1728" y="2841"/>
                <a:ext cx="2616" cy="4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534" name="Equation" r:id="rId4" imgW="4152600" imgH="647640" progId="Equation.DSMT4">
                        <p:embed/>
                      </p:oleObj>
                    </mc:Choice>
                    <mc:Fallback>
                      <p:oleObj name="Equation" r:id="rId4" imgW="4152600" imgH="6476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728" y="2841"/>
                              <a:ext cx="2616" cy="4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8459" name="Text Box 27"/>
              <p:cNvSpPr txBox="1">
                <a:spLocks noChangeArrowheads="1"/>
              </p:cNvSpPr>
              <p:nvPr/>
            </p:nvSpPr>
            <p:spPr bwMode="auto">
              <a:xfrm>
                <a:off x="4896" y="2880"/>
                <a:ext cx="35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(17)</a:t>
                </a:r>
              </a:p>
            </p:txBody>
          </p:sp>
        </p:grpSp>
        <p:grpSp>
          <p:nvGrpSpPr>
            <p:cNvPr id="18460" name="Group 28"/>
            <p:cNvGrpSpPr>
              <a:grpSpLocks/>
            </p:cNvGrpSpPr>
            <p:nvPr/>
          </p:nvGrpSpPr>
          <p:grpSpPr bwMode="auto">
            <a:xfrm>
              <a:off x="576" y="3408"/>
              <a:ext cx="4679" cy="408"/>
              <a:chOff x="576" y="3408"/>
              <a:chExt cx="4679" cy="408"/>
            </a:xfrm>
          </p:grpSpPr>
          <p:grpSp>
            <p:nvGrpSpPr>
              <p:cNvPr id="18461" name="Group 29"/>
              <p:cNvGrpSpPr>
                <a:grpSpLocks/>
              </p:cNvGrpSpPr>
              <p:nvPr/>
            </p:nvGrpSpPr>
            <p:grpSpPr bwMode="auto">
              <a:xfrm>
                <a:off x="576" y="3408"/>
                <a:ext cx="4088" cy="408"/>
                <a:chOff x="576" y="3408"/>
                <a:chExt cx="4088" cy="408"/>
              </a:xfrm>
            </p:grpSpPr>
            <p:sp>
              <p:nvSpPr>
                <p:cNvPr id="18462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576" y="3500"/>
                  <a:ext cx="1384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i="1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Q</a:t>
                  </a:r>
                  <a:r>
                    <a:rPr lang="en-US" i="1" baseline="-25000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i</a:t>
                  </a:r>
                  <a:r>
                    <a:rPr lang="en-US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 (reactive power) = </a:t>
                  </a:r>
                </a:p>
              </p:txBody>
            </p:sp>
            <p:graphicFrame>
              <p:nvGraphicFramePr>
                <p:cNvPr id="18463" name="Object 31"/>
                <p:cNvGraphicFramePr>
                  <a:graphicFrameLocks noChangeAspect="1"/>
                </p:cNvGraphicFramePr>
                <p:nvPr/>
              </p:nvGraphicFramePr>
              <p:xfrm>
                <a:off x="1968" y="3408"/>
                <a:ext cx="2696" cy="4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535" name="Equation" r:id="rId6" imgW="4279680" imgH="647640" progId="Equation.DSMT4">
                        <p:embed/>
                      </p:oleObj>
                    </mc:Choice>
                    <mc:Fallback>
                      <p:oleObj name="Equation" r:id="rId6" imgW="4279680" imgH="6476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68" y="3408"/>
                              <a:ext cx="2696" cy="4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8464" name="Text Box 32"/>
              <p:cNvSpPr txBox="1">
                <a:spLocks noChangeArrowheads="1"/>
              </p:cNvSpPr>
              <p:nvPr/>
            </p:nvSpPr>
            <p:spPr bwMode="auto">
              <a:xfrm>
                <a:off x="4896" y="3504"/>
                <a:ext cx="35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(18)</a:t>
                </a:r>
              </a:p>
            </p:txBody>
          </p:sp>
        </p:grpSp>
      </p:grpSp>
      <p:sp>
        <p:nvSpPr>
          <p:cNvPr id="18465" name="Rectangle 33"/>
          <p:cNvSpPr>
            <a:spLocks noChangeArrowheads="1"/>
          </p:cNvSpPr>
          <p:nvPr/>
        </p:nvSpPr>
        <p:spPr bwMode="auto">
          <a:xfrm>
            <a:off x="457200" y="685800"/>
            <a:ext cx="30003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Power flow equations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27963" y="0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34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/>
      <p:bldP spid="18437" grpId="0"/>
      <p:bldP spid="184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-8470" y="1303870"/>
            <a:ext cx="91664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Practical considerations allow a power system analyst to fix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a priori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two variables at each bus.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0" y="2269072"/>
            <a:ext cx="9220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solution for the remaining 2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bus variables is obtained by iterative numerical techniques.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27963" y="0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33"/>
          <p:cNvSpPr>
            <a:spLocks noChangeArrowheads="1"/>
          </p:cNvSpPr>
          <p:nvPr/>
        </p:nvSpPr>
        <p:spPr bwMode="auto">
          <a:xfrm>
            <a:off x="522863" y="685800"/>
            <a:ext cx="45825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Power flow equations (continued)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3280614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Depending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upon which two variables are specified, the buses are classified into three categories – PQ Buses (Load Buses), PV Buses (Generator Buses), Slack or Reference Bus.</a:t>
            </a: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0" y="4653317"/>
                <a:ext cx="9143999" cy="490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Slack bus (ref. bus) - Voltage 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magnitude and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angle known -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𝛿</m:t>
                        </m:r>
                      </m:e>
                      <m:sub>
                        <m:eqArr>
                          <m:eqArr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  </m:t>
                            </m:r>
                          </m:e>
                        </m:eqAr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53317"/>
                <a:ext cx="9143999" cy="490006"/>
              </a:xfrm>
              <a:prstGeom prst="rect">
                <a:avLst/>
              </a:prstGeom>
              <a:blipFill rotWithShape="1">
                <a:blip r:embed="rId2"/>
                <a:stretch>
                  <a:fillRect l="-867" t="-9877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-2" y="5300023"/>
                <a:ext cx="915798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PV Bus : real 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power and voltage magnitude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-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5300023"/>
                <a:ext cx="9157981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86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-8470" y="5939495"/>
                <a:ext cx="916644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PQ Bus : real 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and reactive powers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-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470" y="5939495"/>
                <a:ext cx="9166449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9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17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46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31" grpId="0"/>
      <p:bldP spid="32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0" y="1066800"/>
            <a:ext cx="91160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When we solve the power flow problem, all the variables must lie within practical limits.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3" name="Text Box 5"/>
              <p:cNvSpPr txBox="1">
                <a:spLocks noChangeArrowheads="1"/>
              </p:cNvSpPr>
              <p:nvPr/>
            </p:nvSpPr>
            <p:spPr bwMode="auto">
              <a:xfrm>
                <a:off x="0" y="1900824"/>
                <a:ext cx="9088074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3714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8286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2858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7430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2002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6574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1146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5718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0290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Tx/>
                  <a:buAutoNum type="romanLcParenBoth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Voltage magnitude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must satisfy the inequality:		</a:t>
                </a:r>
              </a:p>
            </p:txBody>
          </p:sp>
        </mc:Choice>
        <mc:Fallback xmlns="">
          <p:sp>
            <p:nvSpPr>
              <p:cNvPr id="2253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900824"/>
                <a:ext cx="9088074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872" t="-10526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7653932" y="2510135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27963" y="0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905000" y="2438400"/>
                <a:ext cx="3508717" cy="484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latin typeface="Times New Roman" pitchFamily="18" charset="0"/>
                            <a:cs typeface="Times New Roman" pitchFamily="18" charset="0"/>
                          </a:rPr>
                          <m:t>min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438400"/>
                <a:ext cx="3508717" cy="484300"/>
              </a:xfrm>
              <a:prstGeom prst="rect">
                <a:avLst/>
              </a:prstGeom>
              <a:blipFill rotWithShape="1">
                <a:blip r:embed="rId3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3"/>
              <p:cNvSpPr txBox="1">
                <a:spLocks noChangeArrowheads="1"/>
              </p:cNvSpPr>
              <p:nvPr/>
            </p:nvSpPr>
            <p:spPr bwMode="auto">
              <a:xfrm>
                <a:off x="0" y="3048000"/>
                <a:ext cx="9116036" cy="1200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(ii) Certain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’s  must satisfy the inequality constraint:</a:t>
                </a:r>
                <a:endParaRPr lang="en-US" sz="240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		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048000"/>
                <a:ext cx="9116036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1003" t="-4061" b="-10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7620000" y="3733800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0" y="4436534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(iii) Because of  physical limitations on the generators,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are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constrained as follows: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33600" y="5257800"/>
                <a:ext cx="3490314" cy="521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  <m:r>
                            <a:rPr lang="en-US" sz="24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  <m:r>
                            <a:rPr lang="en-US" sz="24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5257800"/>
                <a:ext cx="3490314" cy="521168"/>
              </a:xfrm>
              <a:prstGeom prst="rect">
                <a:avLst/>
              </a:prstGeom>
              <a:blipFill rotWithShape="1">
                <a:blip r:embed="rId5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095586" y="6098338"/>
                <a:ext cx="3543214" cy="521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  <m:r>
                            <a:rPr lang="en-US" sz="24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  <m:r>
                            <a:rPr lang="en-US" sz="24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86" y="6098338"/>
                <a:ext cx="3543214" cy="521168"/>
              </a:xfrm>
              <a:prstGeom prst="rect">
                <a:avLst/>
              </a:prstGeom>
              <a:blipFill rotWithShape="1">
                <a:blip r:embed="rId6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7620000" y="5272088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(21)</a:t>
            </a: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7608173" y="6167735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(22)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18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98567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50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22540" grpId="0"/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-1" y="1295400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generation of real and reactive power must equal the total load demand plus losses, i.e.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0" y="5486400"/>
            <a:ext cx="91439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are system real and reactive power loss, respectively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76400" y="2671565"/>
            <a:ext cx="5803027" cy="2205235"/>
            <a:chOff x="1800138" y="-36944"/>
            <a:chExt cx="5803027" cy="2205235"/>
          </a:xfrm>
        </p:grpSpPr>
        <p:sp>
          <p:nvSpPr>
            <p:cNvPr id="24583" name="Text Box 7"/>
            <p:cNvSpPr txBox="1">
              <a:spLocks noChangeArrowheads="1"/>
            </p:cNvSpPr>
            <p:nvPr/>
          </p:nvSpPr>
          <p:spPr bwMode="auto">
            <a:xfrm>
              <a:off x="6893711" y="115456"/>
              <a:ext cx="69762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  <a:latin typeface="Times New Roman" pitchFamily="18" charset="0"/>
                </a:rPr>
                <a:t>(23)</a:t>
              </a:r>
            </a:p>
          </p:txBody>
        </p:sp>
        <p:sp>
          <p:nvSpPr>
            <p:cNvPr id="24584" name="Text Box 8"/>
            <p:cNvSpPr txBox="1">
              <a:spLocks noChangeArrowheads="1"/>
            </p:cNvSpPr>
            <p:nvPr/>
          </p:nvSpPr>
          <p:spPr bwMode="auto">
            <a:xfrm>
              <a:off x="6905538" y="1410856"/>
              <a:ext cx="69762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  <a:latin typeface="Times New Roman" pitchFamily="18" charset="0"/>
                </a:rPr>
                <a:t>(24)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1800138" y="-36944"/>
                  <a:ext cx="3122843" cy="988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𝐺𝑖</m:t>
                                </m:r>
                              </m:sub>
                            </m:sSub>
                          </m:e>
                        </m:nary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𝐷𝑖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𝐿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138" y="-36944"/>
                  <a:ext cx="3122843" cy="98834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1828800" y="1179944"/>
                  <a:ext cx="3175741" cy="988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𝐺𝑖</m:t>
                                </m:r>
                              </m:sub>
                            </m:sSub>
                          </m:e>
                        </m:nary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𝐷𝑖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𝐿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0" y="1179944"/>
                  <a:ext cx="3175741" cy="98834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itle 1"/>
          <p:cNvSpPr txBox="1">
            <a:spLocks/>
          </p:cNvSpPr>
          <p:nvPr/>
        </p:nvSpPr>
        <p:spPr bwMode="auto">
          <a:xfrm>
            <a:off x="27963" y="0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69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3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Part 1 - Review </a:t>
            </a:r>
            <a:r>
              <a:rPr lang="en-US" dirty="0"/>
              <a:t>of balanced power flow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Part 2 </a:t>
            </a:r>
            <a:r>
              <a:rPr lang="en-US" dirty="0"/>
              <a:t>- </a:t>
            </a:r>
            <a:r>
              <a:rPr lang="en-US" dirty="0" smtClean="0"/>
              <a:t>Forward </a:t>
            </a:r>
            <a:r>
              <a:rPr lang="en-US" dirty="0"/>
              <a:t>Backward Sweep (FBS) method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Part 3 </a:t>
            </a:r>
            <a:r>
              <a:rPr lang="en-US" dirty="0"/>
              <a:t>- </a:t>
            </a:r>
            <a:r>
              <a:rPr lang="en-US" dirty="0" smtClean="0"/>
              <a:t>Three </a:t>
            </a:r>
            <a:r>
              <a:rPr lang="en-US" dirty="0"/>
              <a:t>Phase Current Injection (TCIM) Newton Raphson (NR)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b="1" u="sng" dirty="0"/>
              <a:t>Gauss </a:t>
            </a:r>
            <a:r>
              <a:rPr lang="en-US" sz="2400" b="1" u="sng" dirty="0" smtClean="0"/>
              <a:t>Iterative Technique</a:t>
            </a:r>
            <a:endParaRPr lang="en-US" sz="2400" b="1" u="sng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685800"/>
                <a:ext cx="9144000" cy="6172200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, 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 </a:t>
                </a:r>
                <a:r>
                  <a:rPr lang="en-US" sz="2600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600" dirty="0" smtClean="0"/>
                  <a:t>,……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6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 smtClean="0"/>
                  <a:t>, we need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6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600" dirty="0"/>
                  <a:t>,……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 smtClean="0"/>
                  <a:t>.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sz="2600" dirty="0" smtClean="0"/>
                  <a:t>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600" b="0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 smtClean="0"/>
                  <a:t>,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600" dirty="0" smtClean="0"/>
                  <a:t>……,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/>
                          </a:rPr>
                          <m:t>n</m:t>
                        </m:r>
                      </m:sub>
                    </m:sSub>
                    <m:r>
                      <a:rPr lang="en-US" sz="2600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600" dirty="0" smtClean="0"/>
                  <a:t> it is possible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6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 smtClean="0"/>
                  <a:t>.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 smtClean="0"/>
                  <a:t> is already known,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600" dirty="0"/>
                  <a:t>……,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 smtClean="0"/>
                  <a:t> need to be found. These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𝑛</m:t>
                    </m:r>
                    <m:r>
                      <a:rPr lang="en-US" sz="26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600" dirty="0" smtClean="0"/>
                  <a:t> unknowns may be found from the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𝑛</m:t>
                    </m:r>
                    <m:r>
                      <a:rPr lang="en-US" sz="26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600" dirty="0" smtClean="0"/>
                  <a:t> equations of (26).</a:t>
                </a:r>
              </a:p>
              <a:p>
                <a:r>
                  <a:rPr lang="en-US" sz="2600" dirty="0" smtClean="0"/>
                  <a:t>Taking the complex conjugate, replace (25) and (26) by:</a:t>
                </a:r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5800"/>
                <a:ext cx="9144000" cy="6172200"/>
              </a:xfrm>
              <a:blipFill rotWithShape="1">
                <a:blip r:embed="rId2"/>
                <a:stretch>
                  <a:fillRect l="-1000" t="-889" r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533400" y="2438400"/>
            <a:ext cx="7772400" cy="1095043"/>
            <a:chOff x="533400" y="2743200"/>
            <a:chExt cx="7772400" cy="1095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33400" y="2743200"/>
                  <a:ext cx="4391138" cy="10950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hr m:val="∑"/>
                            <m:limLoc m:val="undOvr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𝑖𝑘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∗</m:t>
                                </m:r>
                              </m:sup>
                            </m:sSubSup>
                          </m:e>
                        </m:nary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     </m:t>
                        </m:r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=2,3,…,</m:t>
                        </m:r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2743200"/>
                  <a:ext cx="4391138" cy="1095043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7010400" y="3059888"/>
              <a:ext cx="129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(26)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76712" y="1143000"/>
            <a:ext cx="7552888" cy="1095043"/>
            <a:chOff x="676712" y="1371600"/>
            <a:chExt cx="7552888" cy="1095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676712" y="1371600"/>
                  <a:ext cx="2631618" cy="10950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nary>
                          <m:naryPr>
                            <m:chr m:val="∑"/>
                            <m:limLoc m:val="undOvr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∗</m:t>
                                </m:r>
                              </m:sup>
                            </m:sSubSup>
                          </m:e>
                        </m:nary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712" y="1371600"/>
                  <a:ext cx="2631618" cy="109504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6934200" y="1840688"/>
              <a:ext cx="129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(25)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5800" y="5562600"/>
                <a:ext cx="5905500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  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=2,3,…,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562600"/>
                <a:ext cx="5905500" cy="110055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543800" y="5939135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(27)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7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95400"/>
                <a:ext cx="9144000" cy="3505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Dividing (27)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 and separating out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 smtClean="0"/>
                  <a:t> term, (27) can be rewritten as: </a:t>
                </a: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or</a:t>
                </a:r>
                <a:r>
                  <a:rPr lang="en-US" sz="2400" dirty="0"/>
                  <a:t>, </a:t>
                </a:r>
                <a:r>
                  <a:rPr lang="en-US" sz="2400" dirty="0" smtClean="0"/>
                  <a:t>rearranging: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95400"/>
                <a:ext cx="9144000" cy="3505200"/>
              </a:xfrm>
              <a:blipFill rotWithShape="1">
                <a:blip r:embed="rId2"/>
                <a:stretch>
                  <a:fillRect l="-867" t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41055" y="2378441"/>
                <a:ext cx="5562600" cy="1351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≠1</m:t>
                                </m:r>
                              </m:e>
                            </m:mr>
                          </m:m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  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=2,3,…,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55" y="2378441"/>
                <a:ext cx="5562600" cy="13514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295400" y="4588376"/>
                <a:ext cx="5289077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=1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≠1</m:t>
                                    </m:r>
                                  </m:e>
                                </m:mr>
                              </m:m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400" i="1">
                          <a:latin typeface="Cambria Math"/>
                        </a:rPr>
                        <m:t>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=2,3,…,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588376"/>
                <a:ext cx="5289077" cy="145296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516536" y="27432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(28)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43800" y="49530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(29)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8288" y="6492875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6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14400"/>
                <a:ext cx="9144000" cy="5943600"/>
              </a:xfrm>
            </p:spPr>
            <p:txBody>
              <a:bodyPr>
                <a:normAutofit/>
              </a:bodyPr>
              <a:lstStyle/>
              <a:p>
                <a:pPr marL="400050"/>
                <a:r>
                  <a:rPr lang="en-US" dirty="0" smtClean="0"/>
                  <a:t>Thus</a:t>
                </a:r>
                <a:r>
                  <a:rPr lang="en-US" dirty="0"/>
                  <a:t>,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implicit nonlinear algebraic equations in the unknown complex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</a:t>
                </a:r>
                <a:r>
                  <a:rPr lang="en-US" dirty="0" smtClean="0"/>
                  <a:t>form:</a:t>
                </a: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endParaRPr lang="en-US" dirty="0"/>
              </a:p>
              <a:p>
                <a:pPr marL="57150" indent="0">
                  <a:buNone/>
                </a:pPr>
                <a:r>
                  <a:rPr lang="en-US" dirty="0" smtClean="0"/>
                  <a:t>where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are given by </a:t>
                </a:r>
                <a:r>
                  <a:rPr lang="en-US" dirty="0" smtClean="0"/>
                  <a:t>(29). </a:t>
                </a:r>
              </a:p>
              <a:p>
                <a:pPr marL="57150" indent="0">
                  <a:buNone/>
                </a:pPr>
                <a:endParaRPr lang="en-US" dirty="0" smtClean="0"/>
              </a:p>
              <a:p>
                <a:pPr marL="400050"/>
                <a:r>
                  <a:rPr lang="en-US" dirty="0"/>
                  <a:t>The numbering of </a:t>
                </a:r>
                <a:r>
                  <a:rPr lang="en-US" dirty="0" smtClean="0"/>
                  <a:t>(30) can </a:t>
                </a:r>
                <a:r>
                  <a:rPr lang="en-US" dirty="0"/>
                  <a:t>be changed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3, 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14400"/>
                <a:ext cx="9144000" cy="5943600"/>
              </a:xfrm>
              <a:blipFill rotWithShape="1">
                <a:blip r:embed="rId2"/>
                <a:stretch>
                  <a:fillRect l="-400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743200" y="1828800"/>
                <a:ext cx="4572000" cy="22344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 smtClean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4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1828800"/>
                <a:ext cx="4572000" cy="223445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001000" y="2510135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(30)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ref[2]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19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90600"/>
                <a:ext cx="91440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 vector notation, (30) </a:t>
                </a:r>
                <a:r>
                  <a:rPr lang="en-US" dirty="0"/>
                  <a:t>is written in the form 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pPr marL="0" indent="0" algn="just">
                  <a:buNone/>
                </a:pPr>
                <a:r>
                  <a:rPr lang="en-US" b="1" dirty="0" smtClean="0"/>
                  <a:t>			</a:t>
                </a:r>
                <a14:m>
                  <m:oMath xmlns:m="http://schemas.openxmlformats.org/officeDocument/2006/math">
                    <m:r>
                      <a:rPr lang="en-US" b="1" i="0">
                        <a:latin typeface="Cambria Math"/>
                      </a:rPr>
                      <m:t>𝐱</m:t>
                    </m:r>
                    <m:r>
                      <a:rPr lang="en-US" i="0">
                        <a:latin typeface="Cambria Math"/>
                      </a:rPr>
                      <m:t>=</m:t>
                    </m:r>
                    <m:r>
                      <a:rPr lang="en-US" b="1" i="0">
                        <a:latin typeface="Cambria Math"/>
                      </a:rPr>
                      <m:t>𝐡</m:t>
                    </m:r>
                    <m:r>
                      <a:rPr lang="en-US" i="0">
                        <a:latin typeface="Cambria Math"/>
                      </a:rPr>
                      <m:t>(</m:t>
                    </m:r>
                    <m:r>
                      <a:rPr lang="en-US" b="1" i="0">
                        <a:latin typeface="Cambria Math"/>
                      </a:rPr>
                      <m:t>𝐱</m:t>
                    </m:r>
                    <m:r>
                      <a:rPr lang="en-US" i="0"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				</a:t>
                </a:r>
                <a:r>
                  <a:rPr lang="en-US" dirty="0" smtClean="0"/>
                  <a:t>(31)</a:t>
                </a:r>
              </a:p>
              <a:p>
                <a:pPr marL="0" indent="0" algn="just">
                  <a:buNone/>
                </a:pPr>
                <a:endParaRPr lang="en-US" dirty="0" smtClean="0"/>
              </a:p>
              <a:p>
                <a:r>
                  <a:rPr lang="en-US" dirty="0" smtClean="0"/>
                  <a:t>Solving (31) </a:t>
                </a:r>
                <a:r>
                  <a:rPr lang="en-US" dirty="0"/>
                  <a:t>by </a:t>
                </a:r>
                <a:r>
                  <a:rPr lang="en-US" dirty="0" smtClean="0"/>
                  <a:t>iteration</a:t>
                </a:r>
                <a:r>
                  <a:rPr lang="en-US" dirty="0"/>
                  <a:t> </a:t>
                </a:r>
                <a:r>
                  <a:rPr lang="en-US" dirty="0" smtClean="0"/>
                  <a:t>we get</a:t>
                </a:r>
              </a:p>
              <a:p>
                <a:endParaRPr lang="en-US" dirty="0" smtClean="0"/>
              </a:p>
              <a:p>
                <a:pPr marL="0" indent="0" algn="just">
                  <a:buNone/>
                </a:pP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1" i="0">
                        <a:latin typeface="Cambria Math"/>
                      </a:rPr>
                      <m:t>𝐡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0">
                                <a:latin typeface="Cambria Math"/>
                              </a:rPr>
                              <m:t>𝐱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/>
                      </a:rPr>
                      <m:t>    </m:t>
                    </m:r>
                    <m:r>
                      <a:rPr lang="en-US" i="1">
                        <a:latin typeface="Cambria Math"/>
                      </a:rPr>
                      <m:t>𝑣</m:t>
                    </m:r>
                    <m:r>
                      <a:rPr lang="en-US" i="1">
                        <a:latin typeface="Cambria Math"/>
                      </a:rPr>
                      <m:t>=0,1,…</m:t>
                    </m:r>
                  </m:oMath>
                </a14:m>
                <a:r>
                  <a:rPr lang="en-US" dirty="0" smtClean="0"/>
                  <a:t>		(32)</a:t>
                </a:r>
                <a:endParaRPr lang="en-US" dirty="0"/>
              </a:p>
              <a:p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where </a:t>
                </a:r>
                <a:r>
                  <a:rPr lang="en-US" sz="2400" dirty="0"/>
                  <a:t>the superscript </a:t>
                </a:r>
                <a:r>
                  <a:rPr lang="en-US" sz="2400" dirty="0" smtClean="0"/>
                  <a:t>indicates </a:t>
                </a:r>
                <a:r>
                  <a:rPr lang="en-US" sz="2400" dirty="0"/>
                  <a:t>the iteration </a:t>
                </a:r>
                <a:r>
                  <a:rPr lang="en-US" sz="2400" dirty="0" smtClean="0"/>
                  <a:t>number. </a:t>
                </a: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r>
                  <a:rPr lang="en-US" dirty="0" smtClean="0"/>
                  <a:t>Thus, starting with an initial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/>
                  <a:t>, a sequence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i="1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/>
                  <a:t>……are generated until convergence is achieved.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90600"/>
                <a:ext cx="9144000" cy="4525963"/>
              </a:xfrm>
              <a:blipFill rotWithShape="1">
                <a:blip r:embed="rId2"/>
                <a:stretch>
                  <a:fillRect l="-867" t="-1887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80683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92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60437"/>
                <a:ext cx="9144000" cy="17065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 </a:t>
                </a:r>
                <a:r>
                  <a:rPr lang="en-US" dirty="0"/>
                  <a:t>practice, the iterations are stopped when </a:t>
                </a:r>
                <a:r>
                  <a:rPr lang="en-US" dirty="0" smtClean="0"/>
                  <a:t>the changes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become </a:t>
                </a:r>
                <a:r>
                  <a:rPr lang="en-US" dirty="0"/>
                  <a:t>very </a:t>
                </a:r>
                <a:r>
                  <a:rPr lang="en-US" dirty="0" smtClean="0"/>
                  <a:t>small. </a:t>
                </a:r>
                <a:r>
                  <a:rPr lang="en-US" sz="2400" dirty="0" smtClean="0"/>
                  <a:t>	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/>
                                  <a:ea typeface="Cambria Math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sup>
                          </m:sSup>
                        </m:e>
                      </m:d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l-GR" sz="2400" i="1" smtClean="0">
                          <a:latin typeface="Cambria Math"/>
                          <a:ea typeface="Cambria Math"/>
                        </a:rPr>
                        <m:t>𝜀</m:t>
                      </m:r>
                    </m:oMath>
                  </m:oMathPara>
                </a14:m>
                <a:endParaRPr lang="en-US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/>
                  </a:rPr>
                  <a:t>	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ypically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i="1" dirty="0" smtClean="0"/>
                  <a:t>Euclidean norm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60437"/>
                <a:ext cx="9144000" cy="1706563"/>
              </a:xfrm>
              <a:blipFill rotWithShape="1">
                <a:blip r:embed="rId2"/>
                <a:stretch>
                  <a:fillRect l="-867" t="-2857" r="-133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0" y="3124200"/>
                <a:ext cx="9144000" cy="3124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Thus, </a:t>
                </a:r>
                <a:r>
                  <a:rPr lang="en-US" b="1" dirty="0" smtClean="0"/>
                  <a:t>Gauss </a:t>
                </a:r>
                <a:r>
                  <a:rPr lang="en-US" b="1" dirty="0"/>
                  <a:t>iteration</a:t>
                </a:r>
                <a:r>
                  <a:rPr lang="en-US" dirty="0"/>
                  <a:t>, </a:t>
                </a:r>
                <a:r>
                  <a:rPr lang="en-US" i="1" dirty="0"/>
                  <a:t>v</a:t>
                </a:r>
                <a:r>
                  <a:rPr lang="en-US" dirty="0"/>
                  <a:t> = 0,1,2</a:t>
                </a:r>
                <a:r>
                  <a:rPr lang="en-US" dirty="0" smtClean="0"/>
                  <a:t>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:r>
                  <a:rPr lang="en-US" dirty="0" smtClean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24200"/>
                <a:ext cx="9144000" cy="3124200"/>
              </a:xfrm>
              <a:prstGeom prst="rect">
                <a:avLst/>
              </a:prstGeom>
              <a:blipFill rotWithShape="1">
                <a:blip r:embed="rId3"/>
                <a:stretch>
                  <a:fillRect l="-867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05800" y="46482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ref[2]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0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b="1" u="sng" dirty="0"/>
              <a:t>Gauss-Seidel Iterative </a:t>
            </a:r>
            <a:r>
              <a:rPr lang="en-US" sz="2400" b="1" u="sng" dirty="0" smtClean="0"/>
              <a:t>Technique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Newton 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884237"/>
                <a:ext cx="9144000" cy="5973763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Recall: Gauss iteration, </a:t>
                </a:r>
                <a:r>
                  <a:rPr lang="en-US" i="1" dirty="0" smtClean="0"/>
                  <a:t>v</a:t>
                </a:r>
                <a:r>
                  <a:rPr lang="en-US" dirty="0" smtClean="0"/>
                  <a:t> = 0,1,2,…..: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:r>
                  <a:rPr lang="en-US" dirty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00050"/>
                <a:r>
                  <a:rPr lang="en-US" dirty="0" smtClean="0"/>
                  <a:t>When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being solved,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would be </a:t>
                </a:r>
                <a:r>
                  <a:rPr lang="en-US" dirty="0" smtClean="0"/>
                  <a:t>known.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is </a:t>
                </a:r>
                <a:r>
                  <a:rPr lang="en-US" dirty="0" smtClean="0"/>
                  <a:t>a better estimate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bSup>
                  </m:oMath>
                </a14:m>
                <a:r>
                  <a:rPr lang="en-US" dirty="0" smtClean="0"/>
                  <a:t>, the </a:t>
                </a:r>
                <a:r>
                  <a:rPr lang="en-US" dirty="0"/>
                  <a:t>updated </a:t>
                </a:r>
                <a:r>
                  <a:rPr lang="en-US" dirty="0" smtClean="0"/>
                  <a:t>value</a:t>
                </a:r>
                <a:r>
                  <a:rPr lang="en-US" dirty="0"/>
                  <a:t> </a:t>
                </a:r>
                <a:r>
                  <a:rPr lang="en-US" dirty="0" smtClean="0"/>
                  <a:t>is used.</a:t>
                </a:r>
              </a:p>
              <a:p>
                <a:pPr marL="400050"/>
                <a:endParaRPr lang="en-US" dirty="0"/>
              </a:p>
              <a:p>
                <a:pPr marL="400050"/>
                <a:r>
                  <a:rPr lang="en-US" dirty="0" smtClean="0"/>
                  <a:t>Similarly, when solving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/>
                  <a:t>, </a:t>
                </a:r>
                <a:r>
                  <a:rPr lang="en-US" dirty="0" smtClean="0"/>
                  <a:t>then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and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can be used. This modification is </a:t>
                </a:r>
                <a:r>
                  <a:rPr lang="en-US" dirty="0" smtClean="0"/>
                  <a:t>called the </a:t>
                </a:r>
                <a:r>
                  <a:rPr lang="en-US" i="1" dirty="0" smtClean="0"/>
                  <a:t>Gauss-Seidel iteration</a:t>
                </a:r>
                <a:r>
                  <a:rPr lang="en-US" dirty="0" smtClean="0"/>
                  <a:t>.</a:t>
                </a:r>
              </a:p>
              <a:p>
                <a:pPr marL="400050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84237"/>
                <a:ext cx="9144000" cy="5973763"/>
              </a:xfrm>
              <a:blipFill rotWithShape="1">
                <a:blip r:embed="rId2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077200" y="25146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76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716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Gauss-Seidel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iteration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= 0,1,2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,…..: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600765"/>
                <a:ext cx="9144000" cy="258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4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4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…,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 			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⋮</m:t>
                    </m:r>
                  </m:oMath>
                </a14:m>
                <a:endParaRPr lang="en-US" sz="24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  <m:r>
                          <a:rPr lang="en-US" sz="2400" i="1">
                            <a:latin typeface="Cambria Math"/>
                          </a:rPr>
                          <m:t>−1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0765"/>
                <a:ext cx="9144000" cy="2580835"/>
              </a:xfrm>
              <a:prstGeom prst="rect">
                <a:avLst/>
              </a:prstGeom>
              <a:blipFill rotWithShape="1">
                <a:blip r:embed="rId2"/>
                <a:stretch>
                  <a:fillRect b="-2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077200" y="3200400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(34)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9144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b="1" u="sng" dirty="0" smtClean="0"/>
              <a:t>Newton </a:t>
            </a:r>
            <a:r>
              <a:rPr lang="en-US" sz="2400" b="1" u="sng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2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 Raphson Method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1"/>
            <a:ext cx="9144000" cy="3733800"/>
          </a:xfrm>
        </p:spPr>
        <p:txBody>
          <a:bodyPr>
            <a:normAutofit fontScale="92500" lnSpcReduction="10000"/>
          </a:bodyPr>
          <a:lstStyle/>
          <a:p>
            <a:pPr marL="400050">
              <a:spcAft>
                <a:spcPts val="1800"/>
              </a:spcAft>
            </a:pPr>
            <a:r>
              <a:rPr lang="en-US" dirty="0" smtClean="0"/>
              <a:t>Newton-</a:t>
            </a:r>
            <a:r>
              <a:rPr lang="en-US" dirty="0" err="1" smtClean="0"/>
              <a:t>Raphson</a:t>
            </a:r>
            <a:r>
              <a:rPr lang="en-US" dirty="0" smtClean="0"/>
              <a:t> </a:t>
            </a:r>
            <a:r>
              <a:rPr lang="en-US" dirty="0"/>
              <a:t>Methods were originally developed for use on transmission level analysis</a:t>
            </a:r>
            <a:r>
              <a:rPr lang="en-US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They </a:t>
            </a:r>
            <a:r>
              <a:rPr lang="en-US" dirty="0"/>
              <a:t>are based on the power injections at each node, both real and reactive</a:t>
            </a:r>
            <a:r>
              <a:rPr lang="en-US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These </a:t>
            </a:r>
            <a:r>
              <a:rPr lang="en-US" dirty="0"/>
              <a:t>power injections are then used to update the voltage and voltage angle</a:t>
            </a:r>
            <a:r>
              <a:rPr lang="en-US" dirty="0" smtClean="0"/>
              <a:t>.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pPr>
              <a:spcAft>
                <a:spcPts val="1800"/>
              </a:spcAft>
            </a:pPr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dirty="0">
                <a:solidFill>
                  <a:srgbClr val="000000"/>
                </a:solidFill>
              </a:rPr>
              <a:t>NR method is a powerful method of solving a system of non-linear algebraic </a:t>
            </a:r>
            <a:r>
              <a:rPr lang="en-US" dirty="0" smtClean="0">
                <a:solidFill>
                  <a:srgbClr val="000000"/>
                </a:solidFill>
              </a:rPr>
              <a:t>equations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 smtClean="0"/>
              <a:t> requiring </a:t>
            </a:r>
            <a:r>
              <a:rPr lang="en-US" dirty="0"/>
              <a:t>the </a:t>
            </a:r>
            <a:r>
              <a:rPr lang="en-US" dirty="0" smtClean="0"/>
              <a:t>calculation </a:t>
            </a:r>
            <a:r>
              <a:rPr lang="en-US" dirty="0"/>
              <a:t>and inversion of a </a:t>
            </a:r>
            <a:r>
              <a:rPr lang="en-US" dirty="0" err="1"/>
              <a:t>Jacobian</a:t>
            </a:r>
            <a:r>
              <a:rPr lang="en-US" dirty="0"/>
              <a:t> matrix, which is computationally intensive.</a:t>
            </a:r>
          </a:p>
          <a:p>
            <a:pPr>
              <a:spcAft>
                <a:spcPts val="1800"/>
              </a:spcAft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" y="4450140"/>
            <a:ext cx="9143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It is faster and converges in most cases.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It is the most widely used method for solving power flow problem.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" y="6492875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ref[2]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1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30" name="Text Box 6"/>
              <p:cNvSpPr txBox="1">
                <a:spLocks noChangeArrowheads="1"/>
              </p:cNvSpPr>
              <p:nvPr/>
            </p:nvSpPr>
            <p:spPr bwMode="auto">
              <a:xfrm>
                <a:off x="0" y="1676400"/>
                <a:ext cx="9144000" cy="52849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Consider a set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non-linear algebraic equations: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=0       </m:t>
                    </m:r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=1,2,…,</m:t>
                    </m:r>
                    <m:r>
                      <a:rPr lang="en-US" sz="24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400" dirty="0" smtClean="0"/>
                  <a:t>		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(35)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initial values of unknowns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Let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be the corrections, which upon being added to the initial guess, give the actual solution.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Therefore: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,…,</m:t>
                        </m:r>
                        <m:r>
                          <a:rPr lang="en-US" sz="24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latin typeface="Cambria Math"/>
                      </a:rPr>
                      <m:t>=0       </m:t>
                    </m:r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=1,2,…,</m:t>
                    </m:r>
                    <m:r>
                      <a:rPr lang="en-US" sz="2400" i="1">
                        <a:latin typeface="Cambria Math"/>
                      </a:rPr>
                      <m:t>𝑛</m:t>
                    </m:r>
                  </m:oMath>
                </a14:m>
                <a:endParaRPr lang="en-US" sz="2400" dirty="0" smtClean="0"/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						(36)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63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676400"/>
                <a:ext cx="9144000" cy="5284908"/>
              </a:xfrm>
              <a:prstGeom prst="rect">
                <a:avLst/>
              </a:prstGeom>
              <a:blipFill rotWithShape="1">
                <a:blip r:embed="rId2"/>
                <a:stretch>
                  <a:fillRect l="-867" t="-9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Newton-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Raphson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Method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85800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NR method in its general form: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0480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57950"/>
            <a:ext cx="2895600" cy="4000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ref[2]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77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0" y="1302603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Expanding these equations in Taylor series around the initial guess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gives: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6" name="Text Box 6"/>
              <p:cNvSpPr txBox="1">
                <a:spLocks noChangeArrowheads="1"/>
              </p:cNvSpPr>
              <p:nvPr/>
            </p:nvSpPr>
            <p:spPr bwMode="auto">
              <a:xfrm>
                <a:off x="0" y="4536664"/>
                <a:ext cx="9143999" cy="11783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  <m:r>
                      <a:rPr lang="en-US" sz="2400" b="0" i="0" smtClean="0">
                        <a:latin typeface="Cambria Math"/>
                      </a:rPr>
                      <m:t>,…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are the derivatives of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 </a:t>
                </a:r>
                <a:r>
                  <a:rPr lang="en-US" sz="2400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…., </a:t>
                </a:r>
                <a:r>
                  <a:rPr lang="en-US" sz="24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n</a:t>
                </a:r>
                <a:r>
                  <a:rPr lang="en-US" sz="24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evaluated at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. </a:t>
                </a:r>
              </a:p>
            </p:txBody>
          </p:sp>
        </mc:Choice>
        <mc:Fallback xmlns="">
          <p:sp>
            <p:nvSpPr>
              <p:cNvPr id="3584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536664"/>
                <a:ext cx="9143999" cy="1178336"/>
              </a:xfrm>
              <a:prstGeom prst="rect">
                <a:avLst/>
              </a:prstGeom>
              <a:blipFill rotWithShape="1">
                <a:blip r:embed="rId2"/>
                <a:stretch>
                  <a:fillRect l="-1000" b="-103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Newton-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Raphson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Method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58200" y="35052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32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25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ref[2]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0" y="281940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Neglecting higher order terms, write the above Eq. in matrix form.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Newton-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Raphson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Method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52400" y="106233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Equation 37: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19200" y="3505200"/>
                <a:ext cx="5930726" cy="2266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505200"/>
                <a:ext cx="5930726" cy="226658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82000" y="47244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(38)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33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ref[2]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24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0" y="11385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38 can also be expressed as: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8216285" y="1748135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(39)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3" name="Text Box 7"/>
              <p:cNvSpPr txBox="1">
                <a:spLocks noChangeArrowheads="1"/>
              </p:cNvSpPr>
              <p:nvPr/>
            </p:nvSpPr>
            <p:spPr bwMode="auto">
              <a:xfrm>
                <a:off x="0" y="3048000"/>
                <a:ext cx="914400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𝐉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known as the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Jacobian matrix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(obtained by differentiating the function vector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evaluating it at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 sz="2400" i="1" baseline="30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482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048000"/>
                <a:ext cx="9144000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867" t="-5882" b="-16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0" y="47961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(39) can be rearranged: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8293228" y="5634335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(40)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Newton-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Raphson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Method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84993" y="1782016"/>
                <a:ext cx="2130007" cy="503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93" y="1782016"/>
                <a:ext cx="2130007" cy="50398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652987" y="5668216"/>
                <a:ext cx="1894301" cy="503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987" y="5668216"/>
                <a:ext cx="1894301" cy="50398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34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ref[2]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0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4" grpId="0"/>
      <p:bldP spid="34826" grpId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2"/>
              <p:cNvSpPr txBox="1">
                <a:spLocks noChangeArrowheads="1"/>
              </p:cNvSpPr>
              <p:nvPr/>
            </p:nvSpPr>
            <p:spPr bwMode="auto">
              <a:xfrm>
                <a:off x="0" y="1752600"/>
                <a:ext cx="9144000" cy="12343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285750" indent="-28575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Approximate values of corrections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b="1" i="1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can be obtained from Eq. (40). These being a set of linear algebraic equations that can be solved efficiently by </a:t>
                </a:r>
                <a:r>
                  <a:rPr lang="en-US" sz="24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traingularization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back substitution.</a:t>
                </a: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752600"/>
                <a:ext cx="9144000" cy="1234377"/>
              </a:xfrm>
              <a:prstGeom prst="rect">
                <a:avLst/>
              </a:prstGeom>
              <a:blipFill rotWithShape="1">
                <a:blip r:embed="rId2"/>
                <a:stretch>
                  <a:fillRect l="-867" t="-990" r="-1533" b="-1039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5"/>
              <p:cNvSpPr txBox="1">
                <a:spLocks noChangeArrowheads="1"/>
              </p:cNvSpPr>
              <p:nvPr/>
            </p:nvSpPr>
            <p:spPr bwMode="auto">
              <a:xfrm>
                <a:off x="0" y="3290588"/>
                <a:ext cx="9144000" cy="26776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For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/>
                      </a:rPr>
                      <m:t>𝑣</m:t>
                    </m:r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+ 1)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 iteration: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sup>
                    </m:sSup>
                    <m:r>
                      <a:rPr lang="en-US" sz="24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                                         	(41)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Iterations are continued till Eq. (35) is satisfied to any desired accuracy, i.e.</a:t>
                </a:r>
                <a:endParaRPr 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𝑣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&lt;</m:t>
                    </m:r>
                    <m:r>
                      <a:rPr lang="en-US" sz="2400" i="1">
                        <a:latin typeface="Cambria Math"/>
                      </a:rPr>
                      <m:t>𝜀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specified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value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=1,2,…,</m:t>
                    </m:r>
                    <m:r>
                      <a:rPr lang="en-US" sz="2400" i="1">
                        <a:latin typeface="Cambria Math"/>
                      </a:rPr>
                      <m:t>𝑛</m:t>
                    </m:r>
                    <m:r>
                      <a:rPr lang="en-US" sz="2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		(42)</a:t>
                </a:r>
              </a:p>
            </p:txBody>
          </p:sp>
        </mc:Choice>
        <mc:Fallback xmlns="">
          <p:sp>
            <p:nvSpPr>
              <p:cNvPr id="1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290588"/>
                <a:ext cx="9144000" cy="2677656"/>
              </a:xfrm>
              <a:prstGeom prst="rect">
                <a:avLst/>
              </a:prstGeom>
              <a:blipFill rotWithShape="1">
                <a:blip r:embed="rId3"/>
                <a:stretch>
                  <a:fillRect l="-867" t="-1822" b="-43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Newton-Raphson Method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057400" y="867616"/>
                <a:ext cx="1894301" cy="503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867616"/>
                <a:ext cx="1894301" cy="50398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304800" y="9144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Equation 40: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19050" y="6391275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ref[2]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69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Newton-Raphson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Rectangle 5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0" y="3810000"/>
                <a:ext cx="9144000" cy="30480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i="1" dirty="0" smtClean="0"/>
                  <a:t>P</a:t>
                </a:r>
                <a:r>
                  <a:rPr lang="en-US" i="1" baseline="-25000" dirty="0" smtClean="0"/>
                  <a:t>i</a:t>
                </a:r>
                <a:r>
                  <a:rPr lang="en-US" dirty="0" smtClean="0"/>
                  <a:t> is the real power injection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i="1" dirty="0" smtClean="0"/>
                  <a:t>Q</a:t>
                </a:r>
                <a:r>
                  <a:rPr lang="en-US" i="1" baseline="-25000" dirty="0" smtClean="0"/>
                  <a:t>i</a:t>
                </a:r>
                <a:r>
                  <a:rPr lang="en-US" dirty="0" smtClean="0"/>
                  <a:t> is the reactive power injection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i="1" dirty="0" err="1" smtClean="0"/>
                  <a:t>G</a:t>
                </a:r>
                <a:r>
                  <a:rPr lang="en-US" i="1" baseline="-25000" dirty="0" err="1" smtClean="0"/>
                  <a:t>ik</a:t>
                </a:r>
                <a:r>
                  <a:rPr lang="en-US" dirty="0" smtClean="0"/>
                  <a:t> is real portion of the admittance between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i="1" dirty="0" smtClean="0"/>
                  <a:t>B</a:t>
                </a:r>
                <a:r>
                  <a:rPr lang="en-US" i="1" baseline="-25000" dirty="0" smtClean="0"/>
                  <a:t>ik</a:t>
                </a:r>
                <a:r>
                  <a:rPr lang="en-US" dirty="0" smtClean="0"/>
                  <a:t> is imaginary portion of the admittance between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i="1" dirty="0" smtClean="0"/>
                  <a:t>V</a:t>
                </a:r>
                <a:r>
                  <a:rPr lang="en-US" i="1" baseline="-25000" dirty="0" smtClean="0"/>
                  <a:t>i</a:t>
                </a:r>
                <a:r>
                  <a:rPr lang="en-US" dirty="0" smtClean="0"/>
                  <a:t> is the voltage magnitude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ea typeface="Cambria Math"/>
                        <a:sym typeface="Symbol" pitchFamily="18" charset="2"/>
                      </a:rPr>
                      <m:t>𝜃</m:t>
                    </m:r>
                  </m:oMath>
                </a14:m>
                <a:r>
                  <a:rPr lang="en-US" i="1" baseline="-25000" dirty="0" smtClean="0">
                    <a:sym typeface="Symbol" pitchFamily="18" charset="2"/>
                  </a:rPr>
                  <a:t>i</a:t>
                </a:r>
                <a:r>
                  <a:rPr lang="en-US" dirty="0" smtClean="0"/>
                  <a:t> is the voltage angle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5125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3810000"/>
                <a:ext cx="9144000" cy="3048000"/>
              </a:xfrm>
              <a:blipFill rotWithShape="1">
                <a:blip r:embed="rId2"/>
                <a:stretch>
                  <a:fillRect l="-867" t="-4000" b="-2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52400" y="838200"/>
            <a:ext cx="41985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 smtClean="0">
                <a:latin typeface="Times New Roman" pitchFamily="18" charset="0"/>
                <a:cs typeface="Times New Roman" pitchFamily="18" charset="0"/>
              </a:rPr>
              <a:t>Applying</a:t>
            </a:r>
            <a:r>
              <a:rPr lang="en-US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>
                <a:latin typeface="Times New Roman" pitchFamily="18" charset="0"/>
                <a:cs typeface="Times New Roman" pitchFamily="18" charset="0"/>
              </a:rPr>
              <a:t>to a power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1371600"/>
                <a:ext cx="9144000" cy="1138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1600"/>
                <a:ext cx="9144000" cy="113800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0" y="2278771"/>
            <a:ext cx="9144000" cy="1450033"/>
            <a:chOff x="0" y="2278771"/>
            <a:chExt cx="9144000" cy="14500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0" y="2590800"/>
                  <a:ext cx="9144000" cy="11380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𝑖𝑘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𝑖𝑘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𝑖𝑘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</m:e>
                            </m:d>
                            <m:r>
                              <a:rPr lang="en-US" sz="2400" i="1">
                                <a:latin typeface="Cambria Math"/>
                              </a:rPr>
                              <m:t>=0</m:t>
                            </m:r>
                          </m:e>
                        </m:nary>
                      </m:oMath>
                    </m:oMathPara>
                  </a14:m>
                  <a:endParaRPr lang="en-US" sz="24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590800"/>
                  <a:ext cx="9144000" cy="113800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8191850" y="2278771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(43)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96250" y="6492875"/>
            <a:ext cx="2895600" cy="365125"/>
          </a:xfrm>
        </p:spPr>
        <p:txBody>
          <a:bodyPr/>
          <a:lstStyle/>
          <a:p>
            <a:pPr algn="r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29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Newton-</a:t>
            </a:r>
            <a:r>
              <a:rPr lang="en-US" dirty="0" err="1" smtClean="0"/>
              <a:t>Raphson</a:t>
            </a:r>
            <a:r>
              <a:rPr lang="en-US" dirty="0" smtClean="0"/>
              <a:t>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367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Consider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Eq’s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43 re-written: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3069025"/>
                <a:ext cx="9144000" cy="3648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functions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𝒙</m:t>
                    </m:r>
                    <m:r>
                      <a:rPr lang="en-US" sz="2400" b="1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𝜽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𝑽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𝛉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being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vector 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) may be expressed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/>
                        </a:rPr>
                        <m:t>𝐟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∆</m:t>
                    </m:r>
                    <m:r>
                      <a:rPr lang="en-US" sz="2400" b="1" i="1">
                        <a:latin typeface="Cambria Math"/>
                      </a:rPr>
                      <m:t>𝐏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is the vector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∆</m:t>
                    </m:r>
                    <m:r>
                      <a:rPr lang="en-US" sz="2400" b="1" i="1">
                        <a:latin typeface="Cambria Math"/>
                      </a:rPr>
                      <m:t>𝐐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69025"/>
                <a:ext cx="9144000" cy="3648243"/>
              </a:xfrm>
              <a:prstGeom prst="rect">
                <a:avLst/>
              </a:prstGeom>
              <a:blipFill rotWithShape="1"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362200" y="1958010"/>
            <a:ext cx="6096000" cy="861390"/>
            <a:chOff x="2362200" y="1524000"/>
            <a:chExt cx="6096000" cy="861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2362200" y="1524000"/>
                  <a:ext cx="4572000" cy="861390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sz="2400" b="1" i="1" smtClean="0">
                            <a:latin typeface="Cambria Math"/>
                          </a:rPr>
                          <m:t>=</m:t>
                        </m:r>
                        <m:r>
                          <a:rPr lang="en-US" sz="2400" b="0" i="0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2400" dirty="0" smtClean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40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00" y="1524000"/>
                  <a:ext cx="4572000" cy="86139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400" b="-28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7543800" y="16764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(44)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0" y="728990"/>
            <a:ext cx="5942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Applying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to a power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system (continued)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5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447800"/>
                <a:ext cx="9144000" cy="44919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Recall Eq.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40: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/>
                      </a:rPr>
                      <m:t>𝐟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r>
                      <a:rPr lang="en-US" sz="2400" b="1" i="0" smtClean="0">
                        <a:latin typeface="Cambria Math"/>
                      </a:rPr>
                      <m:t>𝐉</m:t>
                    </m:r>
                    <m:r>
                      <a:rPr lang="en-US" sz="2400" b="1" i="0" smtClean="0">
                        <a:latin typeface="Cambria Math"/>
                      </a:rPr>
                      <m:t> </m:t>
                    </m:r>
                    <m:r>
                      <a:rPr lang="en-US" sz="2400" b="1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400" b="1" i="0" smtClean="0">
                        <a:latin typeface="Cambria Math"/>
                        <a:ea typeface="Cambria Math"/>
                      </a:rPr>
                      <m:t>𝐱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Thus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1" i="1">
                          <a:latin typeface="Cambria Math"/>
                        </a:rPr>
                        <m:t>=−</m:t>
                      </m:r>
                      <m:r>
                        <a:rPr lang="en-US" sz="2400" b="1" i="0">
                          <a:latin typeface="Cambria Math"/>
                        </a:rPr>
                        <m:t>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0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1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here the </a:t>
                </a:r>
                <a:r>
                  <a:rPr lang="en-US" sz="2400" dirty="0" err="1" smtClean="0">
                    <a:latin typeface="Times New Roman" pitchFamily="18" charset="0"/>
                    <a:cs typeface="Times New Roman" pitchFamily="18" charset="0"/>
                  </a:rPr>
                  <a:t>jacobian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matrix    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0">
                        <a:latin typeface="Cambria Math"/>
                      </a:rPr>
                      <m:t>𝐉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𝛿𝜃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</m: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𝑄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𝛿𝜃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𝑄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</m: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7800"/>
                <a:ext cx="9144000" cy="4491935"/>
              </a:xfrm>
              <a:prstGeom prst="rect">
                <a:avLst/>
              </a:prstGeom>
              <a:blipFill rotWithShape="1">
                <a:blip r:embed="rId2"/>
                <a:stretch>
                  <a:fillRect l="-1000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Newton-</a:t>
            </a:r>
            <a:r>
              <a:rPr lang="en-US" dirty="0" err="1" smtClean="0"/>
              <a:t>Raphson</a:t>
            </a:r>
            <a:r>
              <a:rPr lang="en-US" dirty="0" smtClean="0"/>
              <a:t> Method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28990"/>
            <a:ext cx="5942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Applying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to a power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system (continued)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48600" y="3805535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(45)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38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ref[2]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7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38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ref[2]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1828800"/>
            <a:ext cx="9144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Transmission level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worked examples  </a:t>
            </a:r>
          </a:p>
          <a:p>
            <a:pPr marL="3086100" lvl="6" indent="-342900">
              <a:buFont typeface="Wingdings" pitchFamily="2" charset="2"/>
              <a:buChar char="Ø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086100" lvl="6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Gauss-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Siedel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6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086100" lvl="6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Newton-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Raphson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47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2" y="-2796"/>
            <a:ext cx="9116037" cy="808038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Review of balanced power flow</a:t>
            </a:r>
          </a:p>
        </p:txBody>
      </p:sp>
      <p:pic>
        <p:nvPicPr>
          <p:cNvPr id="4" name="Picture 1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609600"/>
            <a:ext cx="4818063" cy="319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115"/>
          <p:cNvSpPr txBox="1">
            <a:spLocks noChangeArrowheads="1"/>
          </p:cNvSpPr>
          <p:nvPr/>
        </p:nvSpPr>
        <p:spPr bwMode="auto">
          <a:xfrm>
            <a:off x="304800" y="1066800"/>
            <a:ext cx="36401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Fig. 1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Four bus system: One-line diagram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-6991" y="3733800"/>
            <a:ext cx="9227191" cy="2747666"/>
            <a:chOff x="-6991" y="4038599"/>
            <a:chExt cx="9227191" cy="2747666"/>
          </a:xfrm>
        </p:grpSpPr>
        <p:sp>
          <p:nvSpPr>
            <p:cNvPr id="6" name="Text Box 116"/>
            <p:cNvSpPr txBox="1">
              <a:spLocks noChangeArrowheads="1"/>
            </p:cNvSpPr>
            <p:nvPr/>
          </p:nvSpPr>
          <p:spPr bwMode="auto">
            <a:xfrm>
              <a:off x="-6991" y="4038599"/>
              <a:ext cx="91440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342900" indent="-342900"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Ø"/>
              </a:pPr>
              <a:r>
                <a: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The net complex power injected into the bus is given by:</a:t>
              </a:r>
            </a:p>
          </p:txBody>
        </p:sp>
        <p:sp>
          <p:nvSpPr>
            <p:cNvPr id="8" name="Text Box 118"/>
            <p:cNvSpPr txBox="1">
              <a:spLocks noChangeArrowheads="1"/>
            </p:cNvSpPr>
            <p:nvPr/>
          </p:nvSpPr>
          <p:spPr bwMode="auto">
            <a:xfrm>
              <a:off x="0" y="5105400"/>
              <a:ext cx="92202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	where complex power supplied by the generator is:</a:t>
              </a:r>
            </a:p>
          </p:txBody>
        </p:sp>
        <p:sp>
          <p:nvSpPr>
            <p:cNvPr id="10" name="Text Box 119"/>
            <p:cNvSpPr txBox="1">
              <a:spLocks noChangeArrowheads="1"/>
            </p:cNvSpPr>
            <p:nvPr/>
          </p:nvSpPr>
          <p:spPr bwMode="auto">
            <a:xfrm>
              <a:off x="0" y="5943600"/>
              <a:ext cx="91440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	and the complex power drawn by the loads is: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0" y="4472445"/>
                  <a:ext cx="9144000" cy="4778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US" sz="2400" dirty="0" smtClean="0"/>
                    <a:t>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𝑠𝑐h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𝑠𝑐h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𝑗𝑄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𝑠𝑐h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𝑗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400" dirty="0" smtClean="0">
                      <a:latin typeface="Times New Roman" pitchFamily="18" charset="0"/>
                      <a:cs typeface="Times New Roman" pitchFamily="18" charset="0"/>
                    </a:rPr>
                    <a:t>	   (1)</a:t>
                  </a:r>
                  <a:endParaRPr lang="en-US" sz="24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4472445"/>
                  <a:ext cx="9144000" cy="477888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10256" b="-256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0" y="5486400"/>
                  <a:ext cx="91440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US" sz="2400" dirty="0" smtClean="0"/>
                    <a:t>		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𝑗𝑄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</m:sub>
                      </m:sSub>
                    </m:oMath>
                  </a14:m>
                  <a:r>
                    <a:rPr lang="en-US" sz="2400" dirty="0" smtClean="0">
                      <a:latin typeface="Times New Roman" pitchFamily="18" charset="0"/>
                      <a:cs typeface="Times New Roman" pitchFamily="18" charset="0"/>
                    </a:rPr>
                    <a:t>			</a:t>
                  </a:r>
                  <a:r>
                    <a:rPr lang="en-US" sz="2400" dirty="0"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sz="2400" dirty="0" smtClean="0">
                      <a:latin typeface="Times New Roman" pitchFamily="18" charset="0"/>
                      <a:cs typeface="Times New Roman" pitchFamily="18" charset="0"/>
                    </a:rPr>
                    <a:t>	   (2)</a:t>
                  </a:r>
                  <a:endParaRPr lang="en-US" sz="24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86400"/>
                  <a:ext cx="9144000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11842" b="-27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0" y="6324600"/>
                  <a:ext cx="914400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 smtClean="0"/>
                    <a:t>		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𝐷𝑖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𝐷𝑖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𝑗𝑄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𝐷𝑖</m:t>
                          </m:r>
                        </m:sub>
                      </m:sSub>
                    </m:oMath>
                  </a14:m>
                  <a:r>
                    <a:rPr lang="en-US" sz="2400" dirty="0" smtClean="0">
                      <a:latin typeface="Times New Roman" pitchFamily="18" charset="0"/>
                      <a:cs typeface="Times New Roman" pitchFamily="18" charset="0"/>
                    </a:rPr>
                    <a:t>				   (3)</a:t>
                  </a:r>
                  <a:endParaRPr lang="en-US" sz="24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6324600"/>
                  <a:ext cx="9144000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12000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4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0" y="6481466"/>
            <a:ext cx="2895600" cy="365125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ref [1]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4" y="2209800"/>
            <a:ext cx="8527144" cy="4572000"/>
          </a:xfrm>
        </p:spPr>
      </p:pic>
      <p:sp>
        <p:nvSpPr>
          <p:cNvPr id="5" name="TextBox 4"/>
          <p:cNvSpPr txBox="1"/>
          <p:nvPr/>
        </p:nvSpPr>
        <p:spPr>
          <a:xfrm>
            <a:off x="152400" y="914400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pitchFamily="18" charset="0"/>
                <a:cs typeface="Times New Roman" pitchFamily="18" charset="0"/>
              </a:rPr>
              <a:t>Example A: Gauss-Seidel Power Flow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Figure 5 shows a single-line diagram of a five-bus power system. The four tables on the following slides contain input data.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0528" y="61722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5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18968018"/>
                  </p:ext>
                </p:extLst>
              </p:nvPr>
            </p:nvGraphicFramePr>
            <p:xfrm>
              <a:off x="457200" y="1371600"/>
              <a:ext cx="8229600" cy="3312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/>
                                </a:rPr>
                                <m:t>𝛿</m:t>
                              </m:r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degrees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47773602"/>
                  </p:ext>
                </p:extLst>
              </p:nvPr>
            </p:nvGraphicFramePr>
            <p:xfrm>
              <a:off x="457200" y="1371600"/>
              <a:ext cx="8229600" cy="33348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121139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56329" t="-2513" r="-498101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2679" t="-2513" r="-602679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0000" t="-2513" r="-4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00000" t="-2513" r="-3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700000" t="-2513" r="-2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800000" t="-2513" r="-1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900000" t="-2513" b="-18241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57200" y="83820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Table 1: Bus input Data for Example 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876800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1 has a generator connected and is a swing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3 has a generator and a load connected. It is a voltage controlled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Buses 2,3, and 5 are all load buses.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180259"/>
              </p:ext>
            </p:extLst>
          </p:nvPr>
        </p:nvGraphicFramePr>
        <p:xfrm>
          <a:off x="533400" y="990600"/>
          <a:ext cx="8229600" cy="202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Bus-to-Bus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R’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X’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G’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Maximum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MVA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0.0090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0.100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1.72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0.0045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0.050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0.88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0.00225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0.44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8203149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54388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00000" t="-2564" r="-3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400000" t="-2564" r="-2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533400" y="5289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Table 2: Line input Data for Example 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805535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Table 3: Transformer input Data for Example 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52687565"/>
                  </p:ext>
                </p:extLst>
              </p:nvPr>
            </p:nvGraphicFramePr>
            <p:xfrm>
              <a:off x="441960" y="996568"/>
              <a:ext cx="8229600" cy="276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2.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=1.05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4.4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74985305"/>
                  </p:ext>
                </p:extLst>
              </p:nvPr>
            </p:nvGraphicFramePr>
            <p:xfrm>
              <a:off x="441960" y="996568"/>
              <a:ext cx="8229600" cy="28134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04762" r="-58065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04762" b="-555556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21698" r="-58065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21698" b="-23018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223810" r="-58065" b="-13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223810" b="-132381"/>
                          </a:stretch>
                        </a:blip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539683" r="-58065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539683" b="-120635"/>
                          </a:stretch>
                        </a:blipFill>
                      </a:tcPr>
                    </a:tc>
                  </a:tr>
                  <a:tr h="388366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629688" r="-58065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629688" b="-1875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32816" y="381000"/>
            <a:ext cx="7336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Table 4: Input Data and Unknowns for Example 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Now compute the elements of  the second row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.</m:t>
                    </m:r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Since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buses 1 and 3 are not directly connected to bus 2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1108" t="-2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784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17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By using values from Table 2, compute the following.</a:t>
                </a:r>
              </a:p>
              <a:p>
                <a:pPr marL="0" indent="0">
                  <a:buNone/>
                </a:pPr>
                <a:r>
                  <a:rPr lang="en-US" i="1" dirty="0"/>
                  <a:t>	</a:t>
                </a:r>
                <a:r>
                  <a:rPr lang="en-US" i="1" dirty="0" smtClean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0.009+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0.1</m:t>
                        </m:r>
                      </m:den>
                    </m:f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=−0.89276+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9.91964=9.95972∠95.143°</m:t>
                    </m:r>
                  </m:oMath>
                </a14:m>
                <a:r>
                  <a:rPr lang="en-US" dirty="0" smtClean="0"/>
                  <a:t> per unit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25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0.0045+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0.05</m:t>
                        </m:r>
                      </m:den>
                    </m:f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=−1.78552+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19.83932=19.9195∠95.143°</m:t>
                    </m:r>
                  </m:oMath>
                </a14:m>
                <a:r>
                  <a:rPr lang="en-US" dirty="0" smtClean="0"/>
                  <a:t> per unit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:r>
                  <a:rPr lang="en-US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0.89276−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9.91964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1.78552−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19.83932</m:t>
                        </m:r>
                      </m:e>
                    </m:d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1.72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0.88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=2.67828−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28.4590=28.5847∠−84.624°</m:t>
                    </m:r>
                  </m:oMath>
                </a14:m>
                <a:r>
                  <a:rPr lang="en-US" dirty="0" smtClean="0"/>
                  <a:t> per unit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17828"/>
              </a:xfrm>
              <a:prstGeom prst="rect">
                <a:avLst/>
              </a:prstGeom>
              <a:blipFill rotWithShape="1"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2279"/>
                <a:ext cx="9144000" cy="6765721"/>
              </a:xfrm>
            </p:spPr>
            <p:txBody>
              <a:bodyPr/>
              <a:lstStyle/>
              <a:p>
                <a:r>
                  <a:rPr lang="en-US" dirty="0" smtClean="0"/>
                  <a:t>Note that half the shunt admittance of each line connected to bus 2 is included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 smtClean="0"/>
                  <a:t>, and the other half is at the other end of these lines.</a:t>
                </a:r>
              </a:p>
              <a:p>
                <a:r>
                  <a:rPr lang="en-US" dirty="0" smtClean="0"/>
                  <a:t>Nodal equations for the power system network may now be written as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𝑰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𝑽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For each load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is calculated by 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dirty="0" smtClean="0"/>
                  <a:t> </a:t>
                </a:r>
                <a:r>
                  <a:rPr lang="en-US" dirty="0"/>
                  <a:t>A</a:t>
                </a:r>
                <a:r>
                  <a:rPr lang="en-US" dirty="0" smtClean="0"/>
                  <a:t>pplying the Gauss-Seidel power flow method to the nodal equations,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as expressed above, gives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𝑘𝑘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The above equation can be applied twice during each iteration, first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𝑖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 then replacing that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+1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on the right side.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2279"/>
                <a:ext cx="9144000" cy="6765721"/>
              </a:xfrm>
              <a:blipFill rotWithShape="1">
                <a:blip r:embed="rId2"/>
                <a:stretch>
                  <a:fillRect l="-867" t="-721" r="-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1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457200"/>
                <a:ext cx="9144000" cy="6324600"/>
              </a:xfrm>
            </p:spPr>
            <p:txBody>
              <a:bodyPr/>
              <a:lstStyle/>
              <a:p>
                <a:r>
                  <a:rPr lang="en-US" dirty="0" smtClean="0"/>
                  <a:t>For a voltage-controlled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is unknown, but can be calculated from the following.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 smtClean="0"/>
                  <a:t>Now, use Gauss-Seidel to calculate the </a:t>
                </a:r>
                <a:r>
                  <a:rPr lang="en-US" dirty="0" err="1" smtClean="0"/>
                  <a:t>phasor</a:t>
                </a:r>
                <a:r>
                  <a:rPr lang="en-US" dirty="0" smtClean="0"/>
                  <a:t> voltage at load bus 2 after the first iteration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).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/>
                                </a:rPr>
                                <m:t>(0)</m:t>
                              </m:r>
                            </m:den>
                          </m:f>
                          <m:r>
                            <a:rPr lang="en-US" sz="18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(1)+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(0)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800" i="1" dirty="0" smtClean="0"/>
              </a:p>
              <a:p>
                <a:pPr marL="0" indent="0">
                  <a:buNone/>
                </a:pPr>
                <a:endParaRPr lang="en-US" sz="18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28.5847∠−84.624°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−8−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(−2.8)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1.0∠0°</m:t>
                              </m:r>
                            </m:den>
                          </m:f>
                          <m:r>
                            <a:rPr lang="en-US" sz="18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−1.78552+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19.83932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−.89276+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9.91964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800" i="1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2.8</m:t>
                            </m:r>
                          </m:e>
                        </m:d>
                        <m:r>
                          <a:rPr lang="en-US" sz="1800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29.7589</m:t>
                            </m:r>
                          </m:e>
                        </m:d>
                      </m:num>
                      <m:den>
                        <m:r>
                          <a:rPr lang="en-US" sz="18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1800" i="1">
                        <a:latin typeface="Cambria Math"/>
                      </a:rPr>
                      <m:t>=0.96132∠−16.543°</m:t>
                    </m:r>
                  </m:oMath>
                </a14:m>
                <a:r>
                  <a:rPr lang="en-US" sz="1800" dirty="0"/>
                  <a:t> per unit</a:t>
                </a: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457200"/>
                <a:ext cx="9144000" cy="6324600"/>
              </a:xfrm>
              <a:blipFill rotWithShape="1">
                <a:blip r:embed="rId2"/>
                <a:stretch>
                  <a:fillRect l="-867" t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0087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0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609600"/>
                <a:ext cx="9144000" cy="4525963"/>
              </a:xfrm>
            </p:spPr>
            <p:txBody>
              <a:bodyPr/>
              <a:lstStyle/>
              <a:p>
                <a:r>
                  <a:rPr lang="en-US" dirty="0" smtClean="0"/>
                  <a:t>Now recalculate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 smtClean="0"/>
                  <a:t>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 smtClean="0"/>
                  <a:t> 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0.96132∠16.543°</m:t>
                    </m:r>
                  </m:oMath>
                </a14:m>
                <a:r>
                  <a:rPr lang="en-US" dirty="0" smtClean="0"/>
                  <a:t> in place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(0)</m:t>
                    </m:r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28.5847∠−84.624°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2.8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0.96132∠16.543°</m:t>
                            </m:r>
                          </m:den>
                        </m:f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29.75829</m:t>
                            </m:r>
                          </m:e>
                        </m:d>
                      </m:e>
                    </m:d>
                  </m:oMath>
                </a14:m>
                <a:r>
                  <a:rPr lang="en-US" i="1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−4.4698−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24.5973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=0.87460∠−15.675°</m:t>
                    </m:r>
                  </m:oMath>
                </a14:m>
                <a:r>
                  <a:rPr lang="en-US" dirty="0"/>
                  <a:t> per unit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After performing computations at buses 3, 4, and 5, the first Guess-Seidel iteration will be complete.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09600"/>
                <a:ext cx="9144000" cy="4525963"/>
              </a:xfrm>
              <a:blipFill rotWithShape="1">
                <a:blip r:embed="rId2"/>
                <a:stretch>
                  <a:fillRect l="-86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0087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83350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61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Newton-Raphson </a:t>
            </a:r>
            <a:r>
              <a:rPr lang="en-US" dirty="0" smtClean="0"/>
              <a:t>Example</a:t>
            </a:r>
            <a:br>
              <a:rPr lang="en-US" dirty="0" smtClean="0"/>
            </a:br>
            <a:endParaRPr lang="en-US" sz="1300" dirty="0"/>
          </a:p>
        </p:txBody>
      </p:sp>
      <p:graphicFrame>
        <p:nvGraphicFramePr>
          <p:cNvPr id="136199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1600200" y="2439988"/>
          <a:ext cx="6092825" cy="320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1" name="Visio" r:id="rId3" imgW="4704486" imgH="2475637" progId="Visio.Drawing.11">
                  <p:embed/>
                </p:oleObj>
              </mc:Choice>
              <mc:Fallback>
                <p:oleObj name="Visio" r:id="rId3" imgW="4704486" imgH="247563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439988"/>
                        <a:ext cx="6092825" cy="320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609600" y="1371600"/>
            <a:ext cx="3980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(Transmission Level Example)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501516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6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Procedure</a:t>
            </a:r>
          </a:p>
        </p:txBody>
      </p:sp>
      <p:graphicFrame>
        <p:nvGraphicFramePr>
          <p:cNvPr id="139271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2422525" y="405923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0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525" y="4059238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0" name="Rectangle 16"/>
          <p:cNvSpPr>
            <a:spLocks noChangeArrowheads="1"/>
          </p:cNvSpPr>
          <p:nvPr/>
        </p:nvSpPr>
        <p:spPr bwMode="auto">
          <a:xfrm>
            <a:off x="0" y="2476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9" name="Object 15"/>
          <p:cNvGraphicFramePr>
            <a:graphicFrameLocks noChangeAspect="1"/>
          </p:cNvGraphicFramePr>
          <p:nvPr/>
        </p:nvGraphicFramePr>
        <p:xfrm>
          <a:off x="2862263" y="2362200"/>
          <a:ext cx="2366962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1" name="Equation" r:id="rId5" imgW="1002960" imgH="228600" progId="Equation.3">
                  <p:embed/>
                </p:oleObj>
              </mc:Choice>
              <mc:Fallback>
                <p:oleObj name="Equation" r:id="rId5" imgW="10029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2263" y="2362200"/>
                        <a:ext cx="2366962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8" name="Object 14"/>
          <p:cNvGraphicFramePr>
            <a:graphicFrameLocks noChangeAspect="1"/>
          </p:cNvGraphicFramePr>
          <p:nvPr/>
        </p:nvGraphicFramePr>
        <p:xfrm>
          <a:off x="2971800" y="3429000"/>
          <a:ext cx="2209800" cy="143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2" name="Equation" r:id="rId7" imgW="1167893" imgH="761669" progId="Equation.3">
                  <p:embed/>
                </p:oleObj>
              </mc:Choice>
              <mc:Fallback>
                <p:oleObj name="Equation" r:id="rId7" imgW="1167893" imgH="7616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429000"/>
                        <a:ext cx="2209800" cy="1436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2" name="Rectangle 18"/>
          <p:cNvSpPr>
            <a:spLocks noChangeArrowheads="1"/>
          </p:cNvSpPr>
          <p:nvPr/>
        </p:nvSpPr>
        <p:spPr bwMode="auto">
          <a:xfrm>
            <a:off x="0" y="3467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7" name="Object 13"/>
          <p:cNvGraphicFramePr>
            <a:graphicFrameLocks noChangeAspect="1"/>
          </p:cNvGraphicFramePr>
          <p:nvPr/>
        </p:nvGraphicFramePr>
        <p:xfrm>
          <a:off x="2895600" y="5257800"/>
          <a:ext cx="27432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3" name="Equation" r:id="rId9" imgW="1397000" imgH="457200" progId="Equation.3">
                  <p:embed/>
                </p:oleObj>
              </mc:Choice>
              <mc:Fallback>
                <p:oleObj name="Equation" r:id="rId9" imgW="1397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257800"/>
                        <a:ext cx="2743200" cy="895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3" name="Rectangle 19"/>
          <p:cNvSpPr>
            <a:spLocks noChangeArrowheads="1"/>
          </p:cNvSpPr>
          <p:nvPr/>
        </p:nvSpPr>
        <p:spPr bwMode="auto">
          <a:xfrm>
            <a:off x="0" y="3924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285" name="Rectangle 21"/>
          <p:cNvSpPr>
            <a:spLocks noChangeArrowheads="1"/>
          </p:cNvSpPr>
          <p:nvPr/>
        </p:nvSpPr>
        <p:spPr bwMode="auto">
          <a:xfrm>
            <a:off x="0" y="2781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9600" y="1371600"/>
            <a:ext cx="2839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(Example Continued)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72400" y="24384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(46)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72400" y="38862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(47)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72400" y="54864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(48)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5711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7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 bwMode="auto">
          <a:xfrm>
            <a:off x="27962" y="-2796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4953000" y="5265003"/>
            <a:ext cx="4038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Fig. 4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Power network of Fig. 3 lumped and redrawn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" y="1261547"/>
            <a:ext cx="4179888" cy="354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457200" y="5265003"/>
            <a:ext cx="4038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Fig. 3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Equivalent power system circuit</a:t>
            </a:r>
          </a:p>
        </p:txBody>
      </p:sp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19200"/>
            <a:ext cx="3903663" cy="342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08463" y="6372606"/>
            <a:ext cx="2133600" cy="476250"/>
          </a:xfrm>
        </p:spPr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9144" y="6393942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87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Procedure</a:t>
            </a:r>
          </a:p>
        </p:txBody>
      </p:sp>
      <p:graphicFrame>
        <p:nvGraphicFramePr>
          <p:cNvPr id="149508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2514600" y="2743200"/>
          <a:ext cx="403860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6" name="Equation" r:id="rId3" imgW="2082600" imgH="482400" progId="Equation.3">
                  <p:embed/>
                </p:oleObj>
              </mc:Choice>
              <mc:Fallback>
                <p:oleObj name="Equation" r:id="rId3" imgW="2082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743200"/>
                        <a:ext cx="4038600" cy="935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0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2292350" y="4038600"/>
          <a:ext cx="4711700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7" name="Equation" r:id="rId5" imgW="3263760" imgH="1295280" progId="Equation.3">
                  <p:embed/>
                </p:oleObj>
              </mc:Choice>
              <mc:Fallback>
                <p:oleObj name="Equation" r:id="rId5" imgW="3263760" imgH="1295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4038600"/>
                        <a:ext cx="4711700" cy="187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609600" y="1371600"/>
            <a:ext cx="2839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(Example Continued)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7200" y="30480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(49)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400" y="48006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(50)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83350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ref[6]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N-R Power Flow Results</a:t>
            </a:r>
          </a:p>
        </p:txBody>
      </p:sp>
      <p:pic>
        <p:nvPicPr>
          <p:cNvPr id="145568" name="Picture 16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371600" y="3203448"/>
            <a:ext cx="6364288" cy="1165225"/>
          </a:xfrm>
          <a:noFill/>
          <a:ln/>
        </p:spPr>
      </p:pic>
      <p:sp>
        <p:nvSpPr>
          <p:cNvPr id="4" name="Rectangle 3"/>
          <p:cNvSpPr/>
          <p:nvPr/>
        </p:nvSpPr>
        <p:spPr>
          <a:xfrm>
            <a:off x="609600" y="1371600"/>
            <a:ext cx="2839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(Example Continued)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1571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4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b="1" u="sng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1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described above, the Jacobian Matrix can be expressed as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0">
                          <a:latin typeface="Cambria Math"/>
                        </a:rPr>
                        <m:t>𝐉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The values of the off-diagonal sub-matrices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and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are small and can be approximated to zero.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Hence, the power flow problem can be decoupled.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  <a:blipFill rotWithShape="1">
                <a:blip r:embed="rId2"/>
                <a:stretch>
                  <a:fillRect l="-867" t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153400" y="24384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(51)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64300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-33556" y="1219200"/>
                <a:ext cx="9144000" cy="4973972"/>
              </a:xfrm>
            </p:spPr>
            <p:txBody>
              <a:bodyPr/>
              <a:lstStyle/>
              <a:p>
                <a:r>
                  <a:rPr lang="en-US" dirty="0" smtClean="0"/>
                  <a:t>Substitute approximations into Eq. (48).</a:t>
                </a:r>
              </a:p>
              <a:p>
                <a:pPr marL="0" indent="0" algn="ctr">
                  <a:buNone/>
                </a:pP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𝑃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 smtClean="0"/>
                  <a:t>Then,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𝛿𝜃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33556" y="1219200"/>
                <a:ext cx="9144000" cy="4973972"/>
              </a:xfrm>
              <a:blipFill rotWithShape="1">
                <a:blip r:embed="rId2"/>
                <a:stretch>
                  <a:fillRect l="-867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4876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(52)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35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0" y="1447800"/>
                <a:ext cx="9144000" cy="53340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Further assumptions can be made about the terms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Usually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terms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dirty="0" smtClean="0"/>
                  <a:t> are smaller than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and can be ignored.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All per unit bus voltage magnitudes are considered approximately equal and difference between bus angles are considered small.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47800"/>
                <a:ext cx="9144000" cy="5334000"/>
              </a:xfrm>
              <a:blipFill rotWithShape="1">
                <a:blip r:embed="rId2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600200"/>
                <a:ext cx="9144000" cy="41146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Then, the 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can be written as: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𝑖𝑖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/>
                      </a:rPr>
                      <m:t>≈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≈−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							  (53)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𝑖𝑖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≈−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latin typeface="Cambria Math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							  (54)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0200"/>
                <a:ext cx="9144000" cy="4114653"/>
              </a:xfrm>
              <a:prstGeom prst="rect">
                <a:avLst/>
              </a:prstGeom>
              <a:blipFill rotWithShape="1">
                <a:blip r:embed="rId2"/>
                <a:stretch>
                  <a:fillRect l="-867" r="-267" b="-2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952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6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514428"/>
                <a:ext cx="9144000" cy="38195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off-diagonal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can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be written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as: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4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4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	</a:t>
                </a:r>
                <a:endParaRPr lang="en-US" sz="2400" dirty="0" smtClean="0"/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						(55)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4428"/>
                <a:ext cx="9144000" cy="3819572"/>
              </a:xfrm>
              <a:prstGeom prst="rect">
                <a:avLst/>
              </a:prstGeom>
              <a:blipFill rotWithShape="1">
                <a:blip r:embed="rId2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ref[2]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1219200"/>
                <a:ext cx="9144000" cy="49281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Consider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𝐁</m:t>
                    </m:r>
                    <m:r>
                      <a:rPr lang="en-US" sz="24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400" i="1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400" i="1">
                            <a:latin typeface="Cambria Math"/>
                          </a:rPr>
                          <m:t>  ⋯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may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obtained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0">
                            <a:latin typeface="Cambria Math"/>
                          </a:rPr>
                          <m:t>𝐘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by stripping away the first row and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column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and then taking the imaginary part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Then,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𝛿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𝛿𝜃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4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400" b="1">
                          <a:latin typeface="Cambria Math"/>
                        </a:rPr>
                        <m:t>𝐁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19200"/>
                <a:ext cx="9144000" cy="4928144"/>
              </a:xfrm>
              <a:prstGeom prst="rect">
                <a:avLst/>
              </a:prstGeom>
              <a:blipFill rotWithShape="1"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63619" y="495300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(56)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992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4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685800"/>
                <a:ext cx="9144000" cy="5774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Substitute into Eq. 52 to get: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4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4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Because of the assumption that all per unit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equal, assume the second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in (57) is the identity matrix.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Thus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−</m:t>
                      </m:r>
                      <m:r>
                        <a:rPr lang="en-US" sz="2400" b="1" i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𝐕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−</m:t>
                    </m:r>
                    <m:r>
                      <a:rPr lang="en-US" sz="2400" b="1" i="1">
                        <a:latin typeface="Cambria Math"/>
                      </a:rPr>
                      <m:t>𝐁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𝐕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algn="ctr"/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just scaled versions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85800"/>
                <a:ext cx="9144000" cy="5774851"/>
              </a:xfrm>
              <a:prstGeom prst="rect">
                <a:avLst/>
              </a:prstGeom>
              <a:blipFill rotWithShape="1">
                <a:blip r:embed="rId2"/>
                <a:stretch>
                  <a:fillRect l="-867" t="-845" b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0" y="171824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0" y="4876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(58)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9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5257800" y="4572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5622925" y="266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0" y="2624674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network model of Fig. 3 has been redrawn in Fig. 4 after lumping the shunt admittances at the buses.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27962" y="-2796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 algn="l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" y="1261535"/>
                <a:ext cx="9143998" cy="1275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𝑠𝑐h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     </m:t>
                    </m:r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=1,2,…,</m:t>
                    </m:r>
                    <m:r>
                      <a:rPr lang="en-US" sz="2400" i="1">
                        <a:latin typeface="Cambria Math"/>
                      </a:rPr>
                      <m:t>𝑛</m:t>
                    </m:r>
                  </m:oMath>
                </a14:m>
                <a:endParaRPr lang="en-US" sz="2400" i="1" dirty="0" smtClean="0"/>
              </a:p>
              <a:p>
                <a:pPr algn="just"/>
                <a:endParaRPr lang="en-US" sz="2400" i="1" dirty="0" smtClean="0"/>
              </a:p>
              <a:p>
                <a:pPr algn="just"/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𝑠𝑐h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𝐷𝑖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261535"/>
                <a:ext cx="9143998" cy="127541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838200"/>
                <a:ext cx="9144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The real and reactive powers injected into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th bus are then: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38200"/>
                <a:ext cx="9144000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867" t="-10667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Box 124"/>
          <p:cNvSpPr txBox="1">
            <a:spLocks noChangeArrowheads="1"/>
          </p:cNvSpPr>
          <p:nvPr/>
        </p:nvSpPr>
        <p:spPr bwMode="auto">
          <a:xfrm>
            <a:off x="8295461" y="1524000"/>
            <a:ext cx="5437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0" y="3528884"/>
                <a:ext cx="9143998" cy="3329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 smtClean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28884"/>
                <a:ext cx="9143998" cy="332911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305800" y="4643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2133600" cy="476250"/>
          </a:xfrm>
        </p:spPr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6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74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8" grpId="0"/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An important observation is that </a:t>
            </a:r>
            <a:r>
              <a:rPr lang="en-US" b="1" dirty="0" smtClean="0"/>
              <a:t>B</a:t>
            </a:r>
            <a:r>
              <a:rPr lang="en-US" dirty="0" smtClean="0"/>
              <a:t> is a constant matrix, independent of iteration count. Thus, only one matrix inversion of </a:t>
            </a:r>
            <a:r>
              <a:rPr lang="en-US" b="1" dirty="0" smtClean="0"/>
              <a:t>B</a:t>
            </a:r>
            <a:r>
              <a:rPr lang="en-US" dirty="0" smtClean="0"/>
              <a:t> is required. </a:t>
            </a:r>
          </a:p>
          <a:p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equations are known as the </a:t>
            </a:r>
            <a:r>
              <a:rPr lang="en-US" i="1" dirty="0"/>
              <a:t>fast-decoupled</a:t>
            </a:r>
            <a:r>
              <a:rPr lang="en-US" dirty="0"/>
              <a:t> power flow </a:t>
            </a:r>
            <a:r>
              <a:rPr lang="en-US" dirty="0" smtClean="0"/>
              <a:t>equations and this is most commonly used as the power flow solver in commercial packages.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46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b="1" u="sng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1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DC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0" y="685800"/>
                <a:ext cx="9144000" cy="6172200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If from the above the reactive power flow equations are completely ignored and all voltages are assumed at 1p.u., the power flow solution becomes a linear, convergent set of real power equation of the form</a:t>
                </a:r>
              </a:p>
              <a:p>
                <a:pPr lvl="3"/>
                <a:endParaRPr lang="en-US" dirty="0"/>
              </a:p>
              <a:p>
                <a:pPr marL="1371600" lvl="3" indent="0">
                  <a:buNone/>
                </a:pPr>
                <a:r>
                  <a:rPr lang="en-US" sz="2400" dirty="0" smtClean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 smtClean="0"/>
                  <a:t>P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The </a:t>
                </a:r>
                <a:r>
                  <a:rPr lang="en-US" dirty="0"/>
                  <a:t>name DC Power Flow is derived from the fact that the equations are linear and the solution of the equations is real </a:t>
                </a:r>
                <a:r>
                  <a:rPr lang="en-US" dirty="0" smtClean="0"/>
                  <a:t>power.</a:t>
                </a:r>
              </a:p>
              <a:p>
                <a:pPr marL="457200"/>
                <a:endParaRPr lang="en-US" dirty="0"/>
              </a:p>
              <a:p>
                <a:pPr marL="457200"/>
                <a:r>
                  <a:rPr lang="en-US" dirty="0" smtClean="0"/>
                  <a:t>DC Power Flow is used in OPF solvers, LMP solvers and Contingency analysis.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5800"/>
                <a:ext cx="9144000" cy="6172200"/>
              </a:xfrm>
              <a:blipFill rotWithShape="1">
                <a:blip r:embed="rId2"/>
                <a:stretch>
                  <a:fillRect l="-867"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8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If the distribution feeders are mainly radial (which is true in most cases), the iterative techniques discussed above for transmission networks show poor convergence characteristics. </a:t>
            </a:r>
          </a:p>
          <a:p>
            <a:endParaRPr lang="en-US" dirty="0"/>
          </a:p>
          <a:p>
            <a:r>
              <a:rPr lang="en-US" dirty="0" smtClean="0"/>
              <a:t>Instead, an iterative technique called Forward Backward Sweep is used for radial distribution systems.</a:t>
            </a:r>
          </a:p>
          <a:p>
            <a:endParaRPr lang="en-US" dirty="0"/>
          </a:p>
          <a:p>
            <a:r>
              <a:rPr lang="en-US" dirty="0" smtClean="0"/>
              <a:t>Consider Figure 7 as </a:t>
            </a:r>
            <a:r>
              <a:rPr lang="en-US" dirty="0"/>
              <a:t>shown in the next </a:t>
            </a:r>
            <a:r>
              <a:rPr lang="en-US" dirty="0" smtClean="0"/>
              <a:t>slide. It is a nonlinear system with constant complex power loads.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952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9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581400"/>
            <a:ext cx="9144000" cy="3459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</a:p>
          <a:p>
            <a:r>
              <a:rPr lang="en-US" dirty="0" smtClean="0"/>
              <a:t>The ‘Forward’ sweep computes the voltage at node 5 under no-load condition. </a:t>
            </a:r>
          </a:p>
          <a:p>
            <a:r>
              <a:rPr lang="en-US" dirty="0" smtClean="0"/>
              <a:t>With no load currents, there are no line currents.</a:t>
            </a:r>
          </a:p>
          <a:p>
            <a:r>
              <a:rPr lang="en-US" dirty="0" smtClean="0"/>
              <a:t>Thus the node 5 voltage will equal that of the specified source voltage.</a:t>
            </a:r>
          </a:p>
          <a:p>
            <a:r>
              <a:rPr lang="en-US" dirty="0" smtClean="0"/>
              <a:t>The ‘Backward’ sweep commences by computing the load current at node 5.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3" y="1219200"/>
            <a:ext cx="8496650" cy="16259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923" y="3048000"/>
            <a:ext cx="603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7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Nonlinear Ladder Network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7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143000"/>
                <a:ext cx="9144000" cy="49831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In general, the load current at each node is computed by:</a:t>
                </a:r>
              </a:p>
              <a:p>
                <a:endParaRPr lang="en-US" dirty="0" smtClean="0"/>
              </a:p>
              <a:p>
                <a:pPr marL="914400" lvl="2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/>
                  <a:t>	</a:t>
                </a:r>
                <a:r>
                  <a:rPr lang="en-US" dirty="0" smtClean="0"/>
                  <a:t>	</a:t>
                </a:r>
                <a:r>
                  <a:rPr lang="en-US" sz="2400" dirty="0" smtClean="0"/>
                  <a:t>(59)</a:t>
                </a:r>
              </a:p>
              <a:p>
                <a:pPr marL="914400" lvl="2" indent="0" algn="ctr">
                  <a:buNone/>
                </a:pPr>
                <a:endParaRPr lang="en-US" sz="2400" dirty="0" smtClean="0"/>
              </a:p>
              <a:p>
                <a:r>
                  <a:rPr lang="en-US" dirty="0"/>
                  <a:t>The backward sweep will determine a computed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r>
                  <a:rPr lang="en-US" dirty="0" smtClean="0"/>
                  <a:t>However, the first iteration will produce a voltage that is not equal to the specified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Because the system is non-linear, the solution must be found by again doing an iteration of the ‘Forward’ sweep.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43000"/>
                <a:ext cx="9144000" cy="4983163"/>
              </a:xfrm>
              <a:blipFill rotWithShape="1">
                <a:blip r:embed="rId2"/>
                <a:stretch>
                  <a:fillRect l="-867" t="-979" r="-1333" b="-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0087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90600"/>
                <a:ext cx="9144000" cy="49831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The ‘Forward’ sweep is conducted with the specified source voltage and the line currents from the previous backward sweep.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Using KVL at node 2 gives:</a:t>
                </a:r>
              </a:p>
              <a:p>
                <a:endParaRPr lang="en-US" dirty="0" smtClean="0"/>
              </a:p>
              <a:p>
                <a:pPr marL="0" lvl="2" indent="0" algn="ctr">
                  <a:buNone/>
                </a:pPr>
                <a:r>
                  <a:rPr lang="en-US" b="1" dirty="0" smtClean="0">
                    <a:solidFill>
                      <a:srgbClr val="FF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FF0000"/>
                    </a:solidFill>
                  </a:rPr>
                  <a:t>				</a:t>
                </a:r>
                <a:r>
                  <a:rPr lang="en-US" sz="2400" dirty="0" smtClean="0"/>
                  <a:t>(60)</a:t>
                </a:r>
              </a:p>
              <a:p>
                <a:pPr marL="0" lvl="2" indent="0" algn="ctr">
                  <a:buNone/>
                </a:pPr>
                <a:endParaRPr lang="en-US" sz="2400" dirty="0"/>
              </a:p>
              <a:p>
                <a:pPr marL="342900" lvl="2" indent="-342900"/>
                <a:r>
                  <a:rPr lang="en-US" sz="2400" dirty="0"/>
                  <a:t>This procedure is </a:t>
                </a:r>
                <a:r>
                  <a:rPr lang="en-US" sz="2400" dirty="0" smtClean="0"/>
                  <a:t>repeated for each line segment until a “new” voltage is determined at node 5. </a:t>
                </a:r>
              </a:p>
              <a:p>
                <a:pPr marL="342900" lvl="2" indent="-342900"/>
                <a:endParaRPr lang="en-US" sz="2400" dirty="0"/>
              </a:p>
              <a:p>
                <a:pPr marL="342900" lvl="2" indent="-342900"/>
                <a:r>
                  <a:rPr lang="en-US" sz="2400" dirty="0" smtClean="0"/>
                  <a:t>Using the new voltage a backward sweep is started that will lead to a new computed voltage at the source.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90600"/>
                <a:ext cx="9144000" cy="4983163"/>
              </a:xfrm>
              <a:blipFill rotWithShape="1">
                <a:blip r:embed="rId2"/>
                <a:stretch>
                  <a:fillRect l="-867" t="-979" r="-1400" b="-4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83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2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1"/>
            <a:ext cx="9144000" cy="1371599"/>
          </a:xfrm>
        </p:spPr>
        <p:txBody>
          <a:bodyPr>
            <a:normAutofit/>
          </a:bodyPr>
          <a:lstStyle/>
          <a:p>
            <a:pPr marL="342900" lvl="2" indent="-342900"/>
            <a:r>
              <a:rPr lang="en-US" sz="2400" dirty="0" smtClean="0"/>
              <a:t>The forward and backward sweep process is continued until the difference between the computed and specified voltage at the source is within a given tolerance.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466" y="2057400"/>
            <a:ext cx="3165834" cy="198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24494" y="4114800"/>
            <a:ext cx="1280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8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209800"/>
                <a:ext cx="57114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>
                    <a:latin typeface="Times New Roman" pitchFamily="18" charset="0"/>
                    <a:cs typeface="Times New Roman" pitchFamily="18" charset="0"/>
                  </a:rPr>
                  <a:t>Example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Figure 8 shows a single-phase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lateral with line impedance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𝑧</m:t>
                    </m:r>
                    <m:r>
                      <a:rPr lang="en-US" sz="2400" i="1">
                        <a:latin typeface="Cambria Math"/>
                      </a:rPr>
                      <m:t>=0.3+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0.6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Ω/mile.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09800"/>
                <a:ext cx="5711466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601" t="-4082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0" y="3661711"/>
                <a:ext cx="6629400" cy="986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 impedance of Segment 1-2 is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3000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=0.1705+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0.3409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61711"/>
                <a:ext cx="6629400" cy="986489"/>
              </a:xfrm>
              <a:prstGeom prst="rect">
                <a:avLst/>
              </a:prstGeom>
              <a:blipFill rotWithShape="1">
                <a:blip r:embed="rId4"/>
                <a:stretch>
                  <a:fillRect l="-1379" t="-493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953000"/>
                <a:ext cx="9144000" cy="1364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impedance of Segment 2-3 is    </a:t>
                </a: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4000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=0.2273+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0.4545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53000"/>
                <a:ext cx="9144000" cy="1364541"/>
              </a:xfrm>
              <a:prstGeom prst="rect">
                <a:avLst/>
              </a:prstGeom>
              <a:blipFill rotWithShape="1">
                <a:blip r:embed="rId5"/>
                <a:stretch>
                  <a:fillRect l="-1000" t="-3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-952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loads are: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=1500+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750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	(</a:t>
                </a:r>
                <a:r>
                  <a:rPr lang="en-US" dirty="0"/>
                  <a:t>kW + j </a:t>
                </a:r>
                <a:r>
                  <a:rPr lang="en-US" dirty="0" err="1"/>
                  <a:t>kVAr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=900+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500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source voltage at node 1 is 7,200 volts.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first forward sweep computes node 3 voltage as: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backward sweeps starts by computing load current at node 3: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900+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500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7200∠0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=143.0∠−29.0 </m:t>
                    </m:r>
                  </m:oMath>
                </a14:m>
                <a:r>
                  <a:rPr lang="en-US" dirty="0"/>
                  <a:t> A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  <a:blipFill rotWithShape="1">
                <a:blip r:embed="rId2"/>
                <a:stretch>
                  <a:fillRect l="-1000" t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83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762000"/>
                <a:ext cx="9144000" cy="6096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current flowing in Section 2-3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Then the voltage at node 2 is computed: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   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=7200∠0+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0.2273+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0.4545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∙143.0∠−29.1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=7260.1∠0.32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load current at node 2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1500+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750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7260.1∠0.32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=231.0∠−26.3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current in segment 1-2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=373.9∠−27.3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voltage at source node 1 is computed: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=7376.2∠0.97</m:t>
                    </m:r>
                  </m:oMath>
                </a14:m>
                <a:r>
                  <a:rPr lang="en-US" dirty="0"/>
                  <a:t>  V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62000"/>
                <a:ext cx="9144000" cy="6096000"/>
              </a:xfrm>
              <a:blipFill rotWithShape="1">
                <a:blip r:embed="rId2"/>
                <a:stretch>
                  <a:fillRect l="-1000" t="-800" b="-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38200"/>
            <a:ext cx="9143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Besides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 ground node,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there are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four other nodes (buses) at which the current from the sources is injected into the network.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7962" y="-2796"/>
            <a:ext cx="9116037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 algn="l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0" y="1759803"/>
            <a:ext cx="9144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Apply Kirchhoff’s current law (KCL) at nodes 1,2,3 and 4, respectively, to get the following four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-685800" y="3264456"/>
                <a:ext cx="9144000" cy="28315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5800" y="3264456"/>
                <a:ext cx="9144000" cy="28315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382000" y="426273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7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5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066800"/>
                <a:ext cx="9144000" cy="4953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Now compare the magnitude of computed node 1 voltage to the magnitude of specified source voltage.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𝐸𝑟𝑟𝑜𝑟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=176.2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If error is less than specified tolerance, solution is achieved.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Typical error tolerance is .0001 per-unit, thus for 7200 V is 7.2 V.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Because 176.2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&gt;</m:t>
                    </m:r>
                  </m:oMath>
                </a14:m>
                <a:r>
                  <a:rPr lang="en-US" dirty="0" smtClean="0"/>
                  <a:t> 7.2, forward sweep begins by setting voltage at node 1 to specified source voltage: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=7200∠0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4953000"/>
              </a:xfrm>
              <a:blipFill rotWithShape="1">
                <a:blip r:embed="rId2"/>
                <a:stretch>
                  <a:fillRect l="-1000" t="-984" r="-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83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ref[3]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8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smtClean="0"/>
              <a:t>Part 2 - Forward Backward Sweep (FBS)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Example (Continued)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compute voltage at node 2 using value of node 1 voltage and computed line current from previous backward sweep. </a:t>
                </a:r>
              </a:p>
              <a:p>
                <a:r>
                  <a:rPr lang="en-US" sz="2400" dirty="0" smtClean="0"/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=7200∠0−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0.1705+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0.3409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∙373.9∠−27.2</m:t>
                    </m:r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=7085.4∠−0.68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V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Continue the Forward sweep by computing the next downstream voltage. Currents computed in previous backward sweep are used in forward sweep.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=7026.0∠−1.02</m:t>
                    </m:r>
                  </m:oMath>
                </a14:m>
                <a:r>
                  <a:rPr lang="en-US" sz="2400" dirty="0"/>
                  <a:t> V</a:t>
                </a:r>
                <a:r>
                  <a:rPr lang="en-US" sz="2400" b="1" dirty="0"/>
                  <a:t>	</a:t>
                </a:r>
                <a:endParaRPr lang="en-US" sz="2400" b="1" dirty="0" smtClean="0"/>
              </a:p>
              <a:p>
                <a:endParaRPr lang="en-US" sz="2400" b="1" dirty="0"/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repeat backward sweep starting with newly computed voltage at node 3.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  <a:blipFill rotWithShape="1">
                <a:blip r:embed="rId2"/>
                <a:stretch>
                  <a:fillRect l="-1000" t="-866" r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Part 2 - Forward Backward Sweep (FBS)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5181600" cy="3429000"/>
          </a:xfrm>
        </p:spPr>
        <p:txBody>
          <a:bodyPr>
            <a:normAutofit fontScale="85000" lnSpcReduction="10000"/>
          </a:bodyPr>
          <a:lstStyle/>
          <a:p>
            <a:pPr marL="0" lvl="2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800" dirty="0" smtClean="0"/>
              <a:t>General Feeder</a:t>
            </a:r>
          </a:p>
          <a:p>
            <a:pPr marL="0" lvl="2" indent="0">
              <a:buNone/>
            </a:pPr>
            <a:endParaRPr lang="en-US" sz="2800" dirty="0" smtClean="0"/>
          </a:p>
          <a:p>
            <a:pPr marL="342900" lvl="2" indent="-342900"/>
            <a:r>
              <a:rPr lang="en-US" sz="2400" dirty="0" smtClean="0"/>
              <a:t>For a general feeder like the one shown in Figure 9, the following methodology is adopted.</a:t>
            </a:r>
          </a:p>
          <a:p>
            <a:pPr marL="342900" lvl="2" indent="-342900"/>
            <a:r>
              <a:rPr lang="en-US" sz="2400" dirty="0"/>
              <a:t>For the forward sweep, using the specified voltage at node 1, </a:t>
            </a:r>
            <a:r>
              <a:rPr lang="en-US" sz="2400" dirty="0" smtClean="0"/>
              <a:t>compute </a:t>
            </a:r>
            <a:r>
              <a:rPr lang="en-US" sz="2400" dirty="0"/>
              <a:t>the voltages at the “end” nodes (6, 8, 9, 11 and13)</a:t>
            </a:r>
          </a:p>
          <a:p>
            <a:pPr marL="342900" lvl="2" indent="-342900"/>
            <a:endParaRPr lang="en-US" sz="2400" dirty="0" smtClean="0"/>
          </a:p>
          <a:p>
            <a:pPr marL="0" lvl="2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	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 smtClean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034708"/>
            <a:ext cx="3306651" cy="37941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495800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3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lvl="2" indent="-342900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backward sweep is first conducted from the “end” nodes to the “junction” nodes. “Junction” nodes in this case would be node 10 for nodes 11, 12; node 7 for nodes 8 and 9; node 5 for nodes 7 and 6 and finally node 4 for nodes 10, 5 and 7.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0" y="4381143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9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5024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52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4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486400"/>
          </a:xfrm>
        </p:spPr>
        <p:txBody>
          <a:bodyPr>
            <a:normAutofit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0" lvl="2" indent="0">
              <a:buNone/>
            </a:pPr>
            <a:endParaRPr lang="en-US" sz="2400" dirty="0" smtClean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downstream “junction” node voltages are first calculated before moving to the upstream “junction” nodes. For example, in this case, voltage at node 7 is calculated before node 5; node 10 voltage is calculated before calculating voltage at node </a:t>
            </a:r>
            <a:r>
              <a:rPr lang="en-US" sz="2400" dirty="0" smtClean="0"/>
              <a:t>4. 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The backward sweep is completed with the calculation of the voltage at node 1 and compared with the specified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If the comparison is not within tolerance, a forward sweep is again conducted using new upstream voltages and the current from the previous backward sweep.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64300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 lnSpcReduction="10000"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342900" lvl="2" indent="-342900"/>
            <a:endParaRPr lang="en-US" sz="2400" dirty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forward sweep is completed when new end voltages are found. 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A </a:t>
            </a:r>
            <a:r>
              <a:rPr lang="en-US" sz="2400" dirty="0"/>
              <a:t>backward sweep is started with the new end </a:t>
            </a:r>
            <a:r>
              <a:rPr lang="en-US" sz="2400" dirty="0" smtClean="0"/>
              <a:t>voltages.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Continue the forward and backward sweeps until the calculated voltage at the source is within the specified tolerance of the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Thus all the node voltages and line currents are obtained in this way.</a:t>
            </a:r>
          </a:p>
          <a:p>
            <a:pPr marL="800100" lvl="3" indent="-342900"/>
            <a:endParaRPr lang="en-US" sz="2400" dirty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7382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9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5029200" cy="5791200"/>
          </a:xfrm>
        </p:spPr>
        <p:txBody>
          <a:bodyPr>
            <a:normAutofit/>
          </a:bodyPr>
          <a:lstStyle/>
          <a:p>
            <a:pPr marL="457200" lvl="2" indent="-457200"/>
            <a:r>
              <a:rPr lang="en-US" sz="2400" dirty="0"/>
              <a:t>For the unbalanced feeder analysis, as shown in </a:t>
            </a:r>
            <a:r>
              <a:rPr lang="en-US" sz="2400" dirty="0" smtClean="0"/>
              <a:t>Figure 10, </a:t>
            </a:r>
            <a:r>
              <a:rPr lang="en-US" sz="2400" dirty="0"/>
              <a:t>the feeder can be broken into “series” and “shunt” components. </a:t>
            </a:r>
          </a:p>
          <a:p>
            <a:pPr marL="457200" lvl="2" indent="-457200"/>
            <a:r>
              <a:rPr lang="en-US" sz="2400" i="1" dirty="0"/>
              <a:t>Series Components </a:t>
            </a:r>
            <a:r>
              <a:rPr lang="en-US" sz="2400" dirty="0"/>
              <a:t>will be Line Segments, Transformers and Voltage </a:t>
            </a:r>
            <a:r>
              <a:rPr lang="en-US" sz="2400" dirty="0" smtClean="0"/>
              <a:t>Regulators. </a:t>
            </a:r>
          </a:p>
          <a:p>
            <a:pPr marL="457200" lvl="2" indent="-457200"/>
            <a:r>
              <a:rPr lang="en-US" sz="2400" i="1" dirty="0" smtClean="0"/>
              <a:t>Shunt components</a:t>
            </a:r>
            <a:r>
              <a:rPr lang="en-US" sz="2400" dirty="0" smtClean="0"/>
              <a:t> will be Spot static loads, Spot induction machines, Distributed Loads and Capacitor Banks.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Using the generalized matrices, the voltage drops can be computed.</a:t>
            </a:r>
          </a:p>
          <a:p>
            <a:pPr marL="457200" lvl="3" indent="0">
              <a:buNone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305" y="990600"/>
            <a:ext cx="4122295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67600" y="60153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10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502400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8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It is extremely important that the impedances and admittances of the line segments are computed using the exact spacing and phasing.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Because of the unbalanced loading and resulting unbalanced line currents, the voltage drops due to the mutual coupling of the lines becomes very important.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2857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6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457200" lvl="2" indent="-457200"/>
            <a:r>
              <a:rPr lang="en-US" sz="2400" dirty="0" smtClean="0"/>
              <a:t>An unbalanced feeder example 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2857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524000" y="2201093"/>
            <a:ext cx="6248400" cy="4343400"/>
            <a:chOff x="0" y="0"/>
            <a:chExt cx="8497603" cy="7084184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8497603" cy="7084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Connector 7"/>
            <p:cNvCxnSpPr/>
            <p:nvPr/>
          </p:nvCxnSpPr>
          <p:spPr>
            <a:xfrm rot="5400000">
              <a:off x="8036697" y="4791121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7946920" y="4910303"/>
              <a:ext cx="3512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>
              <a:off x="7956415" y="4967510"/>
              <a:ext cx="341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8036697" y="5067623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290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2857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Starting with an assumed or known voltage calculate the current consumed by each load in the system.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649576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Node 634 load: Phase a: 160 kW 110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b: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c: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3888373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Assume: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2401+0j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-1200-2080j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-1200+2080j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5172888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Yields: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0" y="401972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Given: I=(S/V)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*</a:t>
            </a:r>
            <a:endParaRPr lang="en-US" sz="2400" baseline="30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5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2857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 the currents at each node in the system until the current at the source is determined.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2153" y="2698849"/>
            <a:ext cx="4876800" cy="404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6629400" y="3124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12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0" y="144780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Rearranging and writing in matrix form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gives: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0" y="-2796"/>
            <a:ext cx="9143999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Review of balanced power flow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2910054"/>
                <a:ext cx="9144000" cy="25763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sz="1600" b="0" i="1" smtClean="0">
                        <a:latin typeface="Cambria Math"/>
                      </a:rPr>
                      <m:t>=</m:t>
                    </m:r>
                  </m:oMath>
                </a14:m>
                <a:endParaRPr lang="en-US" sz="1600" i="1" dirty="0" smtClean="0"/>
              </a:p>
              <a:p>
                <a:endParaRPr lang="en-US" sz="1600" i="1" dirty="0" smtClean="0"/>
              </a:p>
              <a:p>
                <a:r>
                  <a:rPr lang="en-US" sz="16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6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20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24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6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30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6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40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24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r>
                  <a:rPr lang="en-US" sz="1600" dirty="0"/>
                  <a:t> 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10054"/>
                <a:ext cx="9144000" cy="257634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382000" y="5558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2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2857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4038600"/>
            <a:ext cx="34766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842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0963" y="4262437"/>
            <a:ext cx="4267200" cy="2128838"/>
          </a:xfrm>
        </p:spPr>
        <p:txBody>
          <a:bodyPr>
            <a:noAutofit/>
          </a:bodyPr>
          <a:lstStyle/>
          <a:p>
            <a:r>
              <a:rPr lang="en-US" dirty="0"/>
              <a:t>Based on the new voltages recalculate the new current draw of each load and perform another sweep.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2857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ref[3]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3276600"/>
            <a:ext cx="34766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757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idx="1"/>
          </p:nvPr>
        </p:nvSpPr>
        <p:spPr>
          <a:xfrm>
            <a:off x="0" y="2255837"/>
            <a:ext cx="9144000" cy="45259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This method uses power flow formulations based on current injections.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current injections are written in rectangular coordinates.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set of nonlinear equations that results is solved using the Newton </a:t>
            </a:r>
            <a:r>
              <a:rPr lang="en-US" dirty="0" err="1" smtClean="0"/>
              <a:t>Raphson</a:t>
            </a:r>
            <a:r>
              <a:rPr lang="en-US" dirty="0" smtClean="0"/>
              <a:t> method. 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9525" y="6483350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19200"/>
                <a:ext cx="9144000" cy="5562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Three phase current mismatches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b="0" i="1" dirty="0" smtClean="0">
                        <a:latin typeface="Cambria Math"/>
                      </a:rPr>
                      <m:t>={1,…,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are: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𝛺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𝑠𝑡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where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is directly connected to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i="1" dirty="0" smtClean="0">
                        <a:latin typeface="Cambria Math"/>
                      </a:rPr>
                      <m:t> }</m:t>
                    </m:r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</m:oMath>
                </a14:m>
                <a:r>
                  <a:rPr lang="en-US" dirty="0" smtClean="0"/>
                  <a:t> is the nodal admittance bus matrix 			element.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19200"/>
                <a:ext cx="9144000" cy="5562600"/>
              </a:xfrm>
              <a:blipFill rotWithShape="1">
                <a:blip r:embed="rId2"/>
                <a:stretch>
                  <a:fillRect l="-867" t="-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0" y="1976735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(61)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7382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3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1"/>
            <a:ext cx="9144000" cy="28194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-14681" y="1143000"/>
                <a:ext cx="9144000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The specified active and reactive powers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for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are: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/>
                  <a:t>   </a:t>
                </a:r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the active and reactive powers, respectively, of generators and loads. </a:t>
                </a:r>
                <a:endParaRPr lang="en-US" dirty="0"/>
              </a:p>
              <a:p>
                <a:r>
                  <a:rPr lang="en-US" dirty="0" smtClean="0"/>
                  <a:t>The effect of voltage level on system loads is represented by second order polynomial equations,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power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current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impedance components of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load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pPr marL="0" indent="0">
                  <a:buFont typeface="Wingdings" pitchFamily="2" charset="2"/>
                  <a:buNone/>
                </a:pPr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681" y="1143000"/>
                <a:ext cx="9144000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1067" t="-854" r="-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36457" y="190499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(62)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72400" y="40386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(63)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4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600200"/>
                <a:ext cx="9144000" cy="4525963"/>
              </a:xfrm>
            </p:spPr>
            <p:txBody>
              <a:bodyPr/>
              <a:lstStyle/>
              <a:p>
                <a:r>
                  <a:rPr lang="en-US" dirty="0" smtClean="0"/>
                  <a:t>Express Eq. (61) in terms of its real and imaginary parts: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600200"/>
                <a:ext cx="9144000" cy="4525963"/>
              </a:xfrm>
              <a:blipFill rotWithShape="1">
                <a:blip r:embed="rId2"/>
                <a:stretch>
                  <a:fillRect l="-86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15587" y="54864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(65)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0" y="3276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(64)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-9525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25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371600"/>
                <a:ext cx="9144000" cy="5486400"/>
              </a:xfrm>
            </p:spPr>
            <p:txBody>
              <a:bodyPr/>
              <a:lstStyle/>
              <a:p>
                <a:r>
                  <a:rPr lang="en-US" dirty="0" smtClean="0"/>
                  <a:t>Apply Newton’s method to (64) and (65).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b="1" i="1">
                          <a:latin typeface="Cambria Math"/>
                        </a:rPr>
                        <m:t>𝐉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dirty="0"/>
                  <a:t>w</a:t>
                </a:r>
                <a:r>
                  <a:rPr lang="en-US" dirty="0" smtClean="0"/>
                  <a:t>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𝐉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r>
                  <a:rPr lang="en-US" dirty="0" smtClean="0"/>
                  <a:t>The off-diagonal elements are identical to the corresponding elements of the bus admittance matrix.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71600"/>
                <a:ext cx="9144000" cy="5486400"/>
              </a:xfrm>
              <a:blipFill rotWithShape="1">
                <a:blip r:embed="rId2"/>
                <a:stretch>
                  <a:fillRect l="-867" t="-889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48600" y="24384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(66)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3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95400"/>
                <a:ext cx="9144000" cy="4525963"/>
              </a:xfrm>
            </p:spPr>
            <p:txBody>
              <a:bodyPr/>
              <a:lstStyle/>
              <a:p>
                <a:r>
                  <a:rPr lang="en-US" dirty="0" smtClean="0"/>
                  <a:t>The current mismatch of (66)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and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can be expressed: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95400"/>
                <a:ext cx="9144000" cy="4525963"/>
              </a:xfrm>
              <a:blipFill rotWithShape="1">
                <a:blip r:embed="rId2"/>
                <a:stretch>
                  <a:fillRect l="-86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29600" y="3424535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9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95400"/>
                <a:ext cx="9144000" cy="5105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 where active and reactive power mismatches given by: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	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b="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b="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b="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95400"/>
                <a:ext cx="9144000" cy="5105400"/>
              </a:xfrm>
              <a:blipFill rotWithShape="1">
                <a:blip r:embed="rId2"/>
                <a:stretch>
                  <a:fillRect l="-200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77200" y="2590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(68)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7200" y="4876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(69)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42" y="6482663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273" y="1752600"/>
                <a:ext cx="9144000" cy="4093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system of linear equations in (66) are solved for the voltage increments using sparse matrix techniques using the Tinney-2 ordering scheme.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At each iteration, the voltages are updated.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𝑎𝑏𝑐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3" y="1752600"/>
                <a:ext cx="9144000" cy="4093621"/>
              </a:xfrm>
              <a:prstGeom prst="rect">
                <a:avLst/>
              </a:prstGeom>
              <a:blipFill rotWithShape="1">
                <a:blip r:embed="rId2"/>
                <a:stretch>
                  <a:fillRect l="-1000" t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229600" y="40386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(70)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4537" y="648266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smtClean="0"/>
              <a:t>ref[4]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3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863819"/>
              </p:ext>
            </p:extLst>
          </p:nvPr>
        </p:nvGraphicFramePr>
        <p:xfrm>
          <a:off x="6019800" y="6019800"/>
          <a:ext cx="625475" cy="388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6" name="Equation" r:id="rId3" imgW="469800" imgH="291960" progId="Equation.DSMT4">
                  <p:embed/>
                </p:oleObj>
              </mc:Choice>
              <mc:Fallback>
                <p:oleObj name="Equation" r:id="rId3" imgW="4698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6019800"/>
                        <a:ext cx="625475" cy="388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5" name="AutoShape 7"/>
          <p:cNvSpPr>
            <a:spLocks/>
          </p:cNvSpPr>
          <p:nvPr/>
        </p:nvSpPr>
        <p:spPr bwMode="auto">
          <a:xfrm rot="5400000">
            <a:off x="6124575" y="4420386"/>
            <a:ext cx="228600" cy="2724150"/>
          </a:xfrm>
          <a:prstGeom prst="righ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156050" y="1916350"/>
            <a:ext cx="85651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Above equation (7) can be recognized to be of the standard form:</a:t>
            </a:r>
          </a:p>
        </p:txBody>
      </p:sp>
      <p:graphicFrame>
        <p:nvGraphicFramePr>
          <p:cNvPr id="4814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093046"/>
              </p:ext>
            </p:extLst>
          </p:nvPr>
        </p:nvGraphicFramePr>
        <p:xfrm>
          <a:off x="215900" y="265906"/>
          <a:ext cx="83185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7" name="Equation" r:id="rId5" imgW="8318160" imgH="1358640" progId="Equation.DSMT4">
                  <p:embed/>
                </p:oleObj>
              </mc:Choice>
              <mc:Fallback>
                <p:oleObj name="Equation" r:id="rId5" imgW="8318160" imgH="1358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265906"/>
                        <a:ext cx="8318500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2" name="Text Box 14"/>
          <p:cNvSpPr txBox="1">
            <a:spLocks noChangeArrowheads="1"/>
          </p:cNvSpPr>
          <p:nvPr/>
        </p:nvSpPr>
        <p:spPr bwMode="auto">
          <a:xfrm>
            <a:off x="517525" y="2552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43" name="Text Box 15"/>
          <p:cNvSpPr txBox="1">
            <a:spLocks noChangeArrowheads="1"/>
          </p:cNvSpPr>
          <p:nvPr/>
        </p:nvSpPr>
        <p:spPr bwMode="auto">
          <a:xfrm>
            <a:off x="8626327" y="762000"/>
            <a:ext cx="4539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(7)</a:t>
            </a: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8534400" y="4648200"/>
            <a:ext cx="5437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634562" y="4076317"/>
                <a:ext cx="4889352" cy="1510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4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4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4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562" y="4076317"/>
                <a:ext cx="4889352" cy="151047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8600" y="2552700"/>
                <a:ext cx="4572000" cy="416517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552700"/>
                <a:ext cx="4572000" cy="4165179"/>
              </a:xfrm>
              <a:prstGeom prst="rect">
                <a:avLst/>
              </a:prstGeom>
              <a:blipFill rotWithShape="1">
                <a:blip r:embed="rId8"/>
                <a:stretch>
                  <a:fillRect l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93942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24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5" grpId="0" animBg="1"/>
      <p:bldP spid="48144" grpId="0"/>
      <p:bldP spid="2" grpId="0"/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066800"/>
                <a:ext cx="9144000" cy="5638800"/>
              </a:xfrm>
            </p:spPr>
            <p:txBody>
              <a:bodyPr/>
              <a:lstStyle/>
              <a:p>
                <a:r>
                  <a:rPr lang="en-US" i="1" dirty="0" smtClean="0"/>
                  <a:t>Representing PV Buses</a:t>
                </a:r>
              </a:p>
              <a:p>
                <a:pPr lvl="1"/>
                <a:r>
                  <a:rPr lang="en-US" sz="2400" dirty="0" smtClean="0"/>
                  <a:t>Assume a PV bus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 smtClean="0"/>
                  <a:t> is directly connected to buses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sz="2400" dirty="0" smtClean="0"/>
                  <a:t>. </a:t>
                </a:r>
              </a:p>
              <a:p>
                <a:pPr lvl="1"/>
                <a:r>
                  <a:rPr lang="en-US" sz="2400" dirty="0" smtClean="0"/>
                  <a:t>Then </a:t>
                </a:r>
                <a:r>
                  <a:rPr lang="en-US" sz="2400" dirty="0" err="1" smtClean="0"/>
                  <a:t>Eq</a:t>
                </a:r>
                <a:r>
                  <a:rPr lang="en-US" sz="2400" dirty="0" smtClean="0"/>
                  <a:t> (66) can be expressed:</a:t>
                </a:r>
              </a:p>
              <a:p>
                <a:endParaRPr lang="en-US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𝒓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𝐼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𝐼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𝑟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</m:t>
                                                      </m:r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𝑖𝑖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1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𝒂𝒃𝒄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1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𝒊𝒌</m:t>
                                          </m:r>
                                        </m:sub>
                                        <m:sup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𝒂𝒃𝒄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𝒌𝒌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𝒂𝒃𝒄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𝒍𝒌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𝑖𝑙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𝑙𝑙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𝑽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𝑟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𝑉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𝑚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5638800"/>
              </a:xfrm>
              <a:blipFill rotWithShape="1">
                <a:blip r:embed="rId2"/>
                <a:stretch>
                  <a:fillRect l="-867" t="-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58200" y="4114800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(71)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8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95400"/>
                <a:ext cx="9144000" cy="5562600"/>
              </a:xfrm>
            </p:spPr>
            <p:txBody>
              <a:bodyPr/>
              <a:lstStyle/>
              <a:p>
                <a:r>
                  <a:rPr lang="en-US" dirty="0" smtClean="0"/>
                  <a:t>Where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𝑖𝑚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bSup>
                  </m:oMath>
                </a14:m>
                <a:r>
                  <a:rPr lang="en-US" dirty="0" smtClean="0"/>
                  <a:t> ;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𝑖</m:t>
                    </m:r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r>
                      <a:rPr lang="en-US" b="0" i="1" dirty="0" smtClean="0">
                        <a:latin typeface="Cambria Math"/>
                      </a:rPr>
                      <m:t>𝑚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∈{1,…,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is a 6x6 sub-matrix. </a:t>
                </a:r>
              </a:p>
              <a:p>
                <a:endParaRPr lang="en-US" dirty="0"/>
              </a:p>
              <a:p>
                <a:r>
                  <a:rPr lang="en-US" dirty="0" smtClean="0"/>
                  <a:t>Since both the diagonal and off-diagonal elements of column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of (71) are functions of real and imaginary voltages, the Jacobian matrix will have to be updated at every iteration. </a:t>
                </a:r>
              </a:p>
              <a:p>
                <a:endParaRPr lang="en-US" dirty="0"/>
              </a:p>
              <a:p>
                <a:r>
                  <a:rPr lang="en-US" dirty="0" smtClean="0"/>
                  <a:t>Three-phase current mismatches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are given by: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95400"/>
                <a:ext cx="9144000" cy="5562600"/>
              </a:xfrm>
              <a:blipFill rotWithShape="1">
                <a:blip r:embed="rId2"/>
                <a:stretch>
                  <a:fillRect l="-867" t="-439" r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05800" y="5257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(72)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3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143000"/>
                <a:ext cx="91440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Powerful feature of TCIM comes from the fact that the Jacobian matrix has partitions that are identical to the bus admittance matrix. </a:t>
                </a:r>
              </a:p>
              <a:p>
                <a:r>
                  <a:rPr lang="en-US" u="sng" dirty="0" smtClean="0"/>
                  <a:t>Algorithm: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Initialize the iteration count and set voltages to initial value.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three-phase active and reactive power injections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69).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power mismatches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68).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Test for convergence: </a:t>
                </a:r>
                <a:r>
                  <a:rPr lang="en-US" sz="2400" dirty="0"/>
                  <a:t>if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and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400" dirty="0" smtClean="0"/>
                  <a:t> then finish, else go to next step.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Jacobian matrix.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Solve (71) for voltage increments.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Update voltages (70), then go to Step 2.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43000"/>
                <a:ext cx="9144000" cy="5715000"/>
              </a:xfrm>
              <a:blipFill rotWithShape="1">
                <a:blip r:embed="rId2"/>
                <a:stretch>
                  <a:fillRect l="-867" t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l"/>
            <a:r>
              <a:rPr lang="en-US" dirty="0" smtClean="0"/>
              <a:t>ref[4]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6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562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[1]</a:t>
            </a:r>
            <a:r>
              <a:rPr lang="en-US" dirty="0" err="1" smtClean="0"/>
              <a:t>Vyakaranam</a:t>
            </a:r>
            <a:r>
              <a:rPr lang="en-US" dirty="0" smtClean="0"/>
              <a:t>, B. Chapter 6: Power Flows [PowerPoint Slides] for EEC 473/571 Power Systems, Cleveland State University, Department of Electrical and Computer Engineering. 2009.</a:t>
            </a:r>
          </a:p>
          <a:p>
            <a:pPr marL="0" indent="0">
              <a:buNone/>
            </a:pPr>
            <a:r>
              <a:rPr lang="en-US" dirty="0" smtClean="0"/>
              <a:t>[2] Bergen, A.R.; </a:t>
            </a:r>
            <a:r>
              <a:rPr lang="en-US" dirty="0" err="1" smtClean="0"/>
              <a:t>Vittal</a:t>
            </a:r>
            <a:r>
              <a:rPr lang="en-US" dirty="0" smtClean="0"/>
              <a:t> V. Power Systems Analysis, Second Edition. Upper Saddle River (NJ): Prentice-Hall, </a:t>
            </a:r>
            <a:r>
              <a:rPr lang="en-US" dirty="0" err="1" smtClean="0"/>
              <a:t>Inc</a:t>
            </a:r>
            <a:r>
              <a:rPr lang="en-US" dirty="0" smtClean="0"/>
              <a:t>; 2000. 619p.</a:t>
            </a:r>
          </a:p>
          <a:p>
            <a:pPr marL="0" indent="0">
              <a:buNone/>
            </a:pPr>
            <a:r>
              <a:rPr lang="en-US" dirty="0" smtClean="0"/>
              <a:t>[3] </a:t>
            </a:r>
            <a:r>
              <a:rPr lang="en-US" dirty="0" err="1" smtClean="0"/>
              <a:t>Kersting</a:t>
            </a:r>
            <a:r>
              <a:rPr lang="en-US" dirty="0" smtClean="0"/>
              <a:t>, W.H., Distribution System Modeling and Analysis. Boca Raton: CRC Press; 2002. 314p.</a:t>
            </a:r>
          </a:p>
          <a:p>
            <a:pPr marL="0" indent="0">
              <a:buNone/>
            </a:pPr>
            <a:r>
              <a:rPr lang="en-US" dirty="0" smtClean="0"/>
              <a:t>[4] </a:t>
            </a:r>
            <a:r>
              <a:rPr lang="en-US" dirty="0"/>
              <a:t>Garcia, P.A.N.; Pereira, J.L.R.; </a:t>
            </a:r>
            <a:r>
              <a:rPr lang="en-US" dirty="0" err="1"/>
              <a:t>Carneiro</a:t>
            </a:r>
            <a:r>
              <a:rPr lang="en-US" dirty="0"/>
              <a:t>, S., Jr.; da Costa, V.M.; Martins, N.; , "Three-phase power flow calculations using the current injection method," </a:t>
            </a:r>
            <a:r>
              <a:rPr lang="en-US" i="1" dirty="0"/>
              <a:t>Power Systems, IEEE Transactions on</a:t>
            </a:r>
            <a:r>
              <a:rPr lang="en-US" dirty="0"/>
              <a:t> , vol.15, no.2, pp.508-514, May </a:t>
            </a:r>
            <a:r>
              <a:rPr lang="en-US" dirty="0" smtClean="0"/>
              <a:t>2000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[</a:t>
            </a:r>
            <a:r>
              <a:rPr lang="en-US" dirty="0" smtClean="0">
                <a:solidFill>
                  <a:srgbClr val="FF0000"/>
                </a:solidFill>
              </a:rPr>
              <a:t>5] “Book with Gauss-Seidel Power flow example”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[6] “Newton </a:t>
            </a:r>
            <a:r>
              <a:rPr lang="en-US" dirty="0" err="1" smtClean="0">
                <a:solidFill>
                  <a:srgbClr val="FF0000"/>
                </a:solidFill>
              </a:rPr>
              <a:t>Raphson</a:t>
            </a:r>
            <a:r>
              <a:rPr lang="en-US" dirty="0" smtClean="0">
                <a:solidFill>
                  <a:srgbClr val="FF0000"/>
                </a:solidFill>
              </a:rPr>
              <a:t> Example”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7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3 Concluding Comments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143" y="1295400"/>
            <a:ext cx="8612457" cy="4953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1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2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3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smtClean="0"/>
              <a:t>4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90145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13027</TotalTime>
  <Words>8733</Words>
  <Application>Microsoft Office PowerPoint</Application>
  <PresentationFormat>On-screen Show (4:3)</PresentationFormat>
  <Paragraphs>1151</Paragraphs>
  <Slides>94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94</vt:i4>
      </vt:variant>
    </vt:vector>
  </HeadingPairs>
  <TitlesOfParts>
    <vt:vector size="99" baseType="lpstr">
      <vt:lpstr>Office Theme</vt:lpstr>
      <vt:lpstr>Default Design</vt:lpstr>
      <vt:lpstr>1_Default Design</vt:lpstr>
      <vt:lpstr>Equation</vt:lpstr>
      <vt:lpstr>Visio</vt:lpstr>
      <vt:lpstr>Substation and Distribution Automation  </vt:lpstr>
      <vt:lpstr>Module 3 Overview</vt:lpstr>
      <vt:lpstr>Part 1 - Review of balanced power flow</vt:lpstr>
      <vt:lpstr>Review of balanced power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1 - Review of balanced power flow</vt:lpstr>
      <vt:lpstr>Gauss Iterative Technique</vt:lpstr>
      <vt:lpstr>Gauss Iterative Technique</vt:lpstr>
      <vt:lpstr>Gauss Iterative Technique</vt:lpstr>
      <vt:lpstr>Gauss Iterative Technique</vt:lpstr>
      <vt:lpstr>Gauss Iterative Technique</vt:lpstr>
      <vt:lpstr>Part 1 - Review of balanced power flow</vt:lpstr>
      <vt:lpstr>Gauss-Seidel Iterative Technique</vt:lpstr>
      <vt:lpstr>Gauss-Seidel Iterative Technique</vt:lpstr>
      <vt:lpstr>Part 1 - Review of balanced power flow</vt:lpstr>
      <vt:lpstr>Newton Raphson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Newton-Raphson Method</vt:lpstr>
      <vt:lpstr>Newton-Raphson Method</vt:lpstr>
      <vt:lpstr>Newton-Raphson Method</vt:lpstr>
      <vt:lpstr>PowerPoint Presentation</vt:lpstr>
      <vt:lpstr>Gauss-Seidel Iterative Technique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Newton-Raphson Example </vt:lpstr>
      <vt:lpstr>Newton Raphson Procedure</vt:lpstr>
      <vt:lpstr>Newton Raphson Procedure</vt:lpstr>
      <vt:lpstr>N-R Power Flow Results</vt:lpstr>
      <vt:lpstr>Part 1 - Review of balanced power flow</vt:lpstr>
      <vt:lpstr>Fast Decoupled Power Flow</vt:lpstr>
      <vt:lpstr>Fast Decoupled Power Flow</vt:lpstr>
      <vt:lpstr>Fast Decoupled Power Flow</vt:lpstr>
      <vt:lpstr>Fast Decoupled Power Flow</vt:lpstr>
      <vt:lpstr>Fast Decoupled Power Flow</vt:lpstr>
      <vt:lpstr>PowerPoint Presentation</vt:lpstr>
      <vt:lpstr>PowerPoint Presentation</vt:lpstr>
      <vt:lpstr>Fast Decoupled Power Flow</vt:lpstr>
      <vt:lpstr>Part 1 - Review of balanced power flow</vt:lpstr>
      <vt:lpstr>DC Power Flow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PowerPoint Presentation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Sources</vt:lpstr>
      <vt:lpstr>Module 3 Concluding Comments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Substation and Distribution Automation Module 1</dc:title>
  <dc:creator>Schneider, Kevin</dc:creator>
  <cp:lastModifiedBy>Staff</cp:lastModifiedBy>
  <cp:revision>530</cp:revision>
  <dcterms:created xsi:type="dcterms:W3CDTF">2006-08-16T00:00:00Z</dcterms:created>
  <dcterms:modified xsi:type="dcterms:W3CDTF">2011-11-18T00:30:51Z</dcterms:modified>
</cp:coreProperties>
</file>